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446" r:id="rId2"/>
    <p:sldId id="556" r:id="rId3"/>
    <p:sldId id="590" r:id="rId4"/>
    <p:sldId id="591" r:id="rId5"/>
    <p:sldId id="265" r:id="rId6"/>
    <p:sldId id="264" r:id="rId7"/>
    <p:sldId id="341" r:id="rId8"/>
    <p:sldId id="257" r:id="rId9"/>
    <p:sldId id="588" r:id="rId10"/>
    <p:sldId id="589" r:id="rId11"/>
    <p:sldId id="396" r:id="rId12"/>
    <p:sldId id="573" r:id="rId13"/>
    <p:sldId id="480" r:id="rId14"/>
    <p:sldId id="572" r:id="rId15"/>
    <p:sldId id="487" r:id="rId16"/>
    <p:sldId id="486" r:id="rId17"/>
    <p:sldId id="575" r:id="rId18"/>
    <p:sldId id="488" r:id="rId19"/>
    <p:sldId id="489" r:id="rId20"/>
    <p:sldId id="554" r:id="rId21"/>
    <p:sldId id="576" r:id="rId22"/>
    <p:sldId id="467" r:id="rId23"/>
    <p:sldId id="469" r:id="rId24"/>
    <p:sldId id="470" r:id="rId25"/>
    <p:sldId id="471" r:id="rId26"/>
    <p:sldId id="424" r:id="rId27"/>
    <p:sldId id="425" r:id="rId28"/>
    <p:sldId id="476" r:id="rId29"/>
    <p:sldId id="555" r:id="rId30"/>
    <p:sldId id="494" r:id="rId31"/>
    <p:sldId id="459" r:id="rId32"/>
    <p:sldId id="496" r:id="rId33"/>
    <p:sldId id="500" r:id="rId34"/>
    <p:sldId id="502" r:id="rId35"/>
    <p:sldId id="481" r:id="rId36"/>
    <p:sldId id="504" r:id="rId37"/>
    <p:sldId id="450" r:id="rId38"/>
    <p:sldId id="505" r:id="rId39"/>
    <p:sldId id="451" r:id="rId40"/>
    <p:sldId id="512" r:id="rId41"/>
    <p:sldId id="506" r:id="rId42"/>
    <p:sldId id="598" r:id="rId43"/>
    <p:sldId id="595" r:id="rId44"/>
    <p:sldId id="596" r:id="rId45"/>
    <p:sldId id="514" r:id="rId46"/>
    <p:sldId id="600" r:id="rId47"/>
    <p:sldId id="599" r:id="rId48"/>
    <p:sldId id="560" r:id="rId49"/>
    <p:sldId id="561" r:id="rId50"/>
    <p:sldId id="592" r:id="rId51"/>
    <p:sldId id="593" r:id="rId52"/>
    <p:sldId id="563" r:id="rId53"/>
    <p:sldId id="564" r:id="rId54"/>
    <p:sldId id="565" r:id="rId55"/>
    <p:sldId id="566" r:id="rId56"/>
    <p:sldId id="567" r:id="rId57"/>
    <p:sldId id="547" r:id="rId58"/>
    <p:sldId id="548" r:id="rId59"/>
    <p:sldId id="549" r:id="rId60"/>
    <p:sldId id="550" r:id="rId61"/>
    <p:sldId id="551" r:id="rId62"/>
    <p:sldId id="569" r:id="rId63"/>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38" autoAdjust="0"/>
    <p:restoredTop sz="72358" autoAdjust="0"/>
  </p:normalViewPr>
  <p:slideViewPr>
    <p:cSldViewPr snapToGrid="0">
      <p:cViewPr varScale="1">
        <p:scale>
          <a:sx n="75" d="100"/>
          <a:sy n="75" d="100"/>
        </p:scale>
        <p:origin x="2285" y="389"/>
      </p:cViewPr>
      <p:guideLst>
        <p:guide pos="3840"/>
        <p:guide orient="horz" pos="2160"/>
      </p:guideLst>
    </p:cSldViewPr>
  </p:slideViewPr>
  <p:notesTextViewPr>
    <p:cViewPr>
      <p:scale>
        <a:sx n="1" d="1"/>
        <a:sy n="1" d="1"/>
      </p:scale>
      <p:origin x="0" y="0"/>
    </p:cViewPr>
  </p:notesTextViewPr>
  <p:sorterViewPr>
    <p:cViewPr>
      <p:scale>
        <a:sx n="80" d="100"/>
        <a:sy n="80" d="100"/>
      </p:scale>
      <p:origin x="0" y="-41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D61BD157-72D4-4937-85AE-1C1B94D7B2E6}" type="datetimeFigureOut">
              <a:rPr lang="en-US" smtClean="0"/>
              <a:t>9/4/2024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37D8833D-43B3-4639-8A56-D24FD5EE8DAD}" type="slidenum">
              <a:rPr lang="en-US" smtClean="0"/>
              <a:t>‹#›</a:t>
            </a:fld>
            <a:endParaRPr lang="en-US"/>
          </a:p>
        </p:txBody>
      </p:sp>
    </p:spTree>
    <p:extLst>
      <p:ext uri="{BB962C8B-B14F-4D97-AF65-F5344CB8AC3E}">
        <p14:creationId xmlns:p14="http://schemas.microsoft.com/office/powerpoint/2010/main" val="2284893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7147CF43-2C96-417B-8F60-0586A2B1CEB2}" type="datetimeFigureOut">
              <a:rPr lang="en-US" smtClean="0"/>
              <a:t>9/4/2024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0BA4EF9-20A7-4259-87B3-AE0B89288B2A}" type="slidenum">
              <a:rPr lang="en-US" smtClean="0"/>
              <a:t>‹#›</a:t>
            </a:fld>
            <a:endParaRPr lang="en-US"/>
          </a:p>
        </p:txBody>
      </p:sp>
    </p:spTree>
    <p:extLst>
      <p:ext uri="{BB962C8B-B14F-4D97-AF65-F5344CB8AC3E}">
        <p14:creationId xmlns:p14="http://schemas.microsoft.com/office/powerpoint/2010/main" val="648957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94FB77-DD8D-4C6E-9C34-2D7A60569263}" type="slidenum">
              <a:rPr lang="en-US" smtClean="0"/>
              <a:t>1</a:t>
            </a:fld>
            <a:endParaRPr lang="en-US" dirty="0"/>
          </a:p>
        </p:txBody>
      </p:sp>
    </p:spTree>
    <p:extLst>
      <p:ext uri="{BB962C8B-B14F-4D97-AF65-F5344CB8AC3E}">
        <p14:creationId xmlns:p14="http://schemas.microsoft.com/office/powerpoint/2010/main" val="1638640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94FB77-DD8D-4C6E-9C34-2D7A60569263}" type="slidenum">
              <a:rPr lang="en-US" smtClean="0"/>
              <a:t>15</a:t>
            </a:fld>
            <a:endParaRPr lang="en-US"/>
          </a:p>
        </p:txBody>
      </p:sp>
    </p:spTree>
    <p:extLst>
      <p:ext uri="{BB962C8B-B14F-4D97-AF65-F5344CB8AC3E}">
        <p14:creationId xmlns:p14="http://schemas.microsoft.com/office/powerpoint/2010/main" val="2834011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90BA4EF9-20A7-4259-87B3-AE0B89288B2A}" type="slidenum">
              <a:rPr lang="en-US" smtClean="0"/>
              <a:t>17</a:t>
            </a:fld>
            <a:endParaRPr lang="en-US"/>
          </a:p>
        </p:txBody>
      </p:sp>
    </p:spTree>
    <p:extLst>
      <p:ext uri="{BB962C8B-B14F-4D97-AF65-F5344CB8AC3E}">
        <p14:creationId xmlns:p14="http://schemas.microsoft.com/office/powerpoint/2010/main" val="153535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94FB77-DD8D-4C6E-9C34-2D7A60569263}" type="slidenum">
              <a:rPr lang="en-US" smtClean="0"/>
              <a:t>19</a:t>
            </a:fld>
            <a:endParaRPr lang="en-US"/>
          </a:p>
        </p:txBody>
      </p:sp>
    </p:spTree>
    <p:extLst>
      <p:ext uri="{BB962C8B-B14F-4D97-AF65-F5344CB8AC3E}">
        <p14:creationId xmlns:p14="http://schemas.microsoft.com/office/powerpoint/2010/main" val="3061691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90BA4EF9-20A7-4259-87B3-AE0B89288B2A}" type="slidenum">
              <a:rPr lang="en-US" smtClean="0"/>
              <a:t>21</a:t>
            </a:fld>
            <a:endParaRPr lang="en-US"/>
          </a:p>
        </p:txBody>
      </p:sp>
    </p:spTree>
    <p:extLst>
      <p:ext uri="{BB962C8B-B14F-4D97-AF65-F5344CB8AC3E}">
        <p14:creationId xmlns:p14="http://schemas.microsoft.com/office/powerpoint/2010/main" val="4164768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idx="10"/>
          </p:nvPr>
        </p:nvSpPr>
        <p:spPr/>
        <p:txBody>
          <a:bodyPr/>
          <a:lstStyle/>
          <a:p>
            <a:fld id="{E4C53D89-0222-4B5D-BE80-258A1A271C3A}" type="slidenum">
              <a:rPr lang="es-ES_tradnl" smtClean="0"/>
              <a:pPr/>
              <a:t>22</a:t>
            </a:fld>
            <a:endParaRPr lang="es-ES_tradnl"/>
          </a:p>
        </p:txBody>
      </p:sp>
    </p:spTree>
    <p:extLst>
      <p:ext uri="{BB962C8B-B14F-4D97-AF65-F5344CB8AC3E}">
        <p14:creationId xmlns:p14="http://schemas.microsoft.com/office/powerpoint/2010/main" val="695812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80451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4771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8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90BA4EF9-20A7-4259-87B3-AE0B89288B2A}" type="slidenum">
              <a:rPr lang="en-US" smtClean="0"/>
              <a:t>29</a:t>
            </a:fld>
            <a:endParaRPr lang="en-US"/>
          </a:p>
        </p:txBody>
      </p:sp>
    </p:spTree>
    <p:extLst>
      <p:ext uri="{BB962C8B-B14F-4D97-AF65-F5344CB8AC3E}">
        <p14:creationId xmlns:p14="http://schemas.microsoft.com/office/powerpoint/2010/main" val="2487444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33</a:t>
            </a:fld>
            <a:endParaRPr lang="en-US"/>
          </a:p>
        </p:txBody>
      </p:sp>
    </p:spTree>
    <p:extLst>
      <p:ext uri="{BB962C8B-B14F-4D97-AF65-F5344CB8AC3E}">
        <p14:creationId xmlns:p14="http://schemas.microsoft.com/office/powerpoint/2010/main" val="126893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2AFCDC-B62E-479C-9F51-46C9225176A5}" type="slidenum">
              <a:rPr lang="en-US" smtClean="0"/>
              <a:t>2</a:t>
            </a:fld>
            <a:endParaRPr lang="en-US"/>
          </a:p>
        </p:txBody>
      </p:sp>
    </p:spTree>
    <p:extLst>
      <p:ext uri="{BB962C8B-B14F-4D97-AF65-F5344CB8AC3E}">
        <p14:creationId xmlns:p14="http://schemas.microsoft.com/office/powerpoint/2010/main" val="2884427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skewed distribution of</a:t>
            </a:r>
            <a:r>
              <a:rPr lang="en-US" baseline="0" dirty="0"/>
              <a:t> species observation records (such as the lognormal), combined with a relatively low sampling density typical for ecological data, already generates a ‘nested’  and poorly ‘connected’ network when interactions are neutral.</a:t>
            </a:r>
            <a:endParaRPr lang="en-US" dirty="0"/>
          </a:p>
        </p:txBody>
      </p:sp>
      <p:sp>
        <p:nvSpPr>
          <p:cNvPr id="4" name="Slide Number Placeholder 3"/>
          <p:cNvSpPr>
            <a:spLocks noGrp="1"/>
          </p:cNvSpPr>
          <p:nvPr>
            <p:ph type="sldNum" sz="quarter" idx="10"/>
          </p:nvPr>
        </p:nvSpPr>
        <p:spPr/>
        <p:txBody>
          <a:bodyPr/>
          <a:lstStyle/>
          <a:p>
            <a:fld id="{F694FB77-DD8D-4C6E-9C34-2D7A60569263}" type="slidenum">
              <a:rPr lang="en-US" smtClean="0"/>
              <a:t>39</a:t>
            </a:fld>
            <a:endParaRPr lang="en-US" dirty="0"/>
          </a:p>
        </p:txBody>
      </p:sp>
    </p:spTree>
    <p:extLst>
      <p:ext uri="{BB962C8B-B14F-4D97-AF65-F5344CB8AC3E}">
        <p14:creationId xmlns:p14="http://schemas.microsoft.com/office/powerpoint/2010/main" val="1658882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94FB77-DD8D-4C6E-9C34-2D7A60569263}" type="slidenum">
              <a:rPr lang="en-US" smtClean="0"/>
              <a:t>45</a:t>
            </a:fld>
            <a:endParaRPr lang="en-US" dirty="0"/>
          </a:p>
        </p:txBody>
      </p:sp>
    </p:spTree>
    <p:extLst>
      <p:ext uri="{BB962C8B-B14F-4D97-AF65-F5344CB8AC3E}">
        <p14:creationId xmlns:p14="http://schemas.microsoft.com/office/powerpoint/2010/main" val="765946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s-ES_tradnl" dirty="0"/>
          </a:p>
        </p:txBody>
      </p:sp>
      <p:sp>
        <p:nvSpPr>
          <p:cNvPr id="4" name="Slide Number Placeholder 3"/>
          <p:cNvSpPr>
            <a:spLocks noGrp="1"/>
          </p:cNvSpPr>
          <p:nvPr>
            <p:ph type="sldNum" idx="10"/>
          </p:nvPr>
        </p:nvSpPr>
        <p:spPr/>
        <p:txBody>
          <a:bodyPr/>
          <a:lstStyle/>
          <a:p>
            <a:fld id="{E4C53D89-0222-4B5D-BE80-258A1A271C3A}" type="slidenum">
              <a:rPr lang="es-ES_tradnl" smtClean="0"/>
              <a:pPr/>
              <a:t>48</a:t>
            </a:fld>
            <a:endParaRPr lang="es-ES_tradnl"/>
          </a:p>
        </p:txBody>
      </p:sp>
    </p:spTree>
    <p:extLst>
      <p:ext uri="{BB962C8B-B14F-4D97-AF65-F5344CB8AC3E}">
        <p14:creationId xmlns:p14="http://schemas.microsoft.com/office/powerpoint/2010/main" val="3027944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A4EF9-20A7-4259-87B3-AE0B89288B2A}" type="slidenum">
              <a:rPr lang="en-US" smtClean="0"/>
              <a:t>50</a:t>
            </a:fld>
            <a:endParaRPr lang="en-US"/>
          </a:p>
        </p:txBody>
      </p:sp>
    </p:spTree>
    <p:extLst>
      <p:ext uri="{BB962C8B-B14F-4D97-AF65-F5344CB8AC3E}">
        <p14:creationId xmlns:p14="http://schemas.microsoft.com/office/powerpoint/2010/main" val="2275706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A4EF9-20A7-4259-87B3-AE0B89288B2A}" type="slidenum">
              <a:rPr lang="en-US" smtClean="0"/>
              <a:t>51</a:t>
            </a:fld>
            <a:endParaRPr lang="en-US"/>
          </a:p>
        </p:txBody>
      </p:sp>
    </p:spTree>
    <p:extLst>
      <p:ext uri="{BB962C8B-B14F-4D97-AF65-F5344CB8AC3E}">
        <p14:creationId xmlns:p14="http://schemas.microsoft.com/office/powerpoint/2010/main" val="547531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2857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317287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479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1575E-3803-430F-B472-ECC048962883}" type="slidenum">
              <a:rPr lang="en-US" smtClean="0"/>
              <a:t>55</a:t>
            </a:fld>
            <a:endParaRPr lang="en-US"/>
          </a:p>
        </p:txBody>
      </p:sp>
    </p:spTree>
    <p:extLst>
      <p:ext uri="{BB962C8B-B14F-4D97-AF65-F5344CB8AC3E}">
        <p14:creationId xmlns:p14="http://schemas.microsoft.com/office/powerpoint/2010/main" val="6864584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11575E-3803-430F-B472-ECC048962883}" type="slidenum">
              <a:rPr lang="en-US" smtClean="0"/>
              <a:t>56</a:t>
            </a:fld>
            <a:endParaRPr lang="en-US"/>
          </a:p>
        </p:txBody>
      </p:sp>
    </p:spTree>
    <p:extLst>
      <p:ext uri="{BB962C8B-B14F-4D97-AF65-F5344CB8AC3E}">
        <p14:creationId xmlns:p14="http://schemas.microsoft.com/office/powerpoint/2010/main" val="7437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94FB77-DD8D-4C6E-9C34-2D7A60569263}" type="slidenum">
              <a:rPr lang="en-US" smtClean="0"/>
              <a:t>3</a:t>
            </a:fld>
            <a:endParaRPr lang="en-US" dirty="0"/>
          </a:p>
        </p:txBody>
      </p:sp>
    </p:spTree>
    <p:extLst>
      <p:ext uri="{BB962C8B-B14F-4D97-AF65-F5344CB8AC3E}">
        <p14:creationId xmlns:p14="http://schemas.microsoft.com/office/powerpoint/2010/main" val="3796135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01981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6546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23063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rgbClr val="000000"/>
                </a:solidFill>
                <a:effectLst/>
                <a:latin typeface="Times New Roman" pitchFamily="16" charset="0"/>
                <a:ea typeface="ＭＳ Ｐゴシック" charset="-128"/>
                <a:cs typeface="ＭＳ Ｐゴシック" charset="-128"/>
              </a:rPr>
              <a:t>We did the same regression for our empirical data that include over 30,000 visits by over 1000 bumble bees foraging in field sites around the Colorado Rocky Mountain Biological Lab. </a:t>
            </a:r>
            <a:r>
              <a:rPr lang="en-GB" sz="1200" b="0" i="0" kern="1200" dirty="0">
                <a:solidFill>
                  <a:srgbClr val="000000"/>
                </a:solidFill>
                <a:effectLst/>
                <a:latin typeface="Times New Roman" pitchFamily="16" charset="0"/>
                <a:ea typeface="ＭＳ Ｐゴシック" charset="-128"/>
                <a:cs typeface="ＭＳ Ｐゴシック" charset="-128"/>
              </a:rPr>
              <a:t>A</a:t>
            </a:r>
            <a:r>
              <a:rPr lang="en-GB" sz="1200" kern="1200" dirty="0">
                <a:solidFill>
                  <a:srgbClr val="000000"/>
                </a:solidFill>
                <a:effectLst/>
                <a:latin typeface="Times New Roman" pitchFamily="16" charset="0"/>
                <a:ea typeface="ＭＳ Ｐゴシック" charset="-128"/>
                <a:cs typeface="ＭＳ Ｐゴシック" charset="-128"/>
              </a:rPr>
              <a:t>lpine plant community</a:t>
            </a:r>
            <a:endParaRPr lang="en-US" sz="1200" b="0" i="0" kern="1200" dirty="0">
              <a:solidFill>
                <a:srgbClr val="000000"/>
              </a:solidFill>
              <a:effectLst/>
              <a:latin typeface="Times New Roman" pitchFamily="16" charset="0"/>
              <a:ea typeface="ＭＳ Ｐゴシック" charset="-128"/>
              <a:cs typeface="ＭＳ Ｐゴシック" charset="-128"/>
            </a:endParaRPr>
          </a:p>
          <a:p>
            <a:r>
              <a:rPr lang="en-US" sz="1200" b="0" i="0" u="none" strike="noStrike" kern="1200" baseline="0" dirty="0">
                <a:solidFill>
                  <a:srgbClr val="000000"/>
                </a:solidFill>
                <a:latin typeface="Times New Roman" pitchFamily="16" charset="0"/>
                <a:ea typeface="ＭＳ Ｐゴシック" charset="-128"/>
                <a:cs typeface="ＭＳ Ｐゴシック" charset="-128"/>
              </a:rPr>
              <a:t>Lines depict best-fit estimates from linear mixed-effects models, with the 95% CIs shaded. Model data consist of 200 nested networks with average species richness S = 90 and average connectance C = 0.15.</a:t>
            </a:r>
            <a:endParaRPr lang="en-US" dirty="0"/>
          </a:p>
        </p:txBody>
      </p:sp>
    </p:spTree>
    <p:extLst>
      <p:ext uri="{BB962C8B-B14F-4D97-AF65-F5344CB8AC3E}">
        <p14:creationId xmlns:p14="http://schemas.microsoft.com/office/powerpoint/2010/main" val="1247803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u="none" strike="noStrike" kern="1200" baseline="0" dirty="0">
                <a:solidFill>
                  <a:srgbClr val="000000"/>
                </a:solidFill>
                <a:latin typeface="Times New Roman" pitchFamily="16" charset="0"/>
                <a:ea typeface="ＭＳ Ｐゴシック" charset="-128"/>
                <a:cs typeface="ＭＳ Ｐゴシック" charset="-128"/>
              </a:rPr>
              <a:t>Lines depict best-fit estimates from linear mixed-effects models, with the 95% CIs shaded. Model data</a:t>
            </a:r>
          </a:p>
          <a:p>
            <a:r>
              <a:rPr lang="en-US" sz="1200" b="0" i="0" u="none" strike="noStrike" kern="1200" baseline="0" dirty="0">
                <a:solidFill>
                  <a:srgbClr val="000000"/>
                </a:solidFill>
                <a:latin typeface="Times New Roman" pitchFamily="16" charset="0"/>
                <a:ea typeface="ＭＳ Ｐゴシック" charset="-128"/>
                <a:cs typeface="ＭＳ Ｐゴシック" charset="-128"/>
              </a:rPr>
              <a:t>consist of 200 nested networks with average species richness S = 90 and average connectance C = 0.15.</a:t>
            </a:r>
            <a:endParaRPr lang="en-US" dirty="0"/>
          </a:p>
        </p:txBody>
      </p:sp>
    </p:spTree>
    <p:extLst>
      <p:ext uri="{BB962C8B-B14F-4D97-AF65-F5344CB8AC3E}">
        <p14:creationId xmlns:p14="http://schemas.microsoft.com/office/powerpoint/2010/main" val="14720434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183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94FB77-DD8D-4C6E-9C34-2D7A60569263}" type="slidenum">
              <a:rPr lang="en-US" smtClean="0"/>
              <a:t>4</a:t>
            </a:fld>
            <a:endParaRPr lang="en-US"/>
          </a:p>
        </p:txBody>
      </p:sp>
    </p:spTree>
    <p:extLst>
      <p:ext uri="{BB962C8B-B14F-4D97-AF65-F5344CB8AC3E}">
        <p14:creationId xmlns:p14="http://schemas.microsoft.com/office/powerpoint/2010/main" val="1883407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785BF-418B-498B-AFEF-9167397A7286}" type="slidenum">
              <a:rPr lang="en-US" smtClean="0"/>
              <a:t>7</a:t>
            </a:fld>
            <a:endParaRPr lang="en-US"/>
          </a:p>
        </p:txBody>
      </p:sp>
    </p:spTree>
    <p:extLst>
      <p:ext uri="{BB962C8B-B14F-4D97-AF65-F5344CB8AC3E}">
        <p14:creationId xmlns:p14="http://schemas.microsoft.com/office/powerpoint/2010/main" val="358044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9</a:t>
            </a:fld>
            <a:endParaRPr lang="en-US"/>
          </a:p>
        </p:txBody>
      </p:sp>
    </p:spTree>
    <p:extLst>
      <p:ext uri="{BB962C8B-B14F-4D97-AF65-F5344CB8AC3E}">
        <p14:creationId xmlns:p14="http://schemas.microsoft.com/office/powerpoint/2010/main" val="3155091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BA4EF9-20A7-4259-87B3-AE0B89288B2A}" type="slidenum">
              <a:rPr lang="en-US" smtClean="0"/>
              <a:t>10</a:t>
            </a:fld>
            <a:endParaRPr lang="en-US"/>
          </a:p>
        </p:txBody>
      </p:sp>
    </p:spTree>
    <p:extLst>
      <p:ext uri="{BB962C8B-B14F-4D97-AF65-F5344CB8AC3E}">
        <p14:creationId xmlns:p14="http://schemas.microsoft.com/office/powerpoint/2010/main" val="620754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CL" dirty="0"/>
          </a:p>
        </p:txBody>
      </p:sp>
      <p:sp>
        <p:nvSpPr>
          <p:cNvPr id="4" name="Slide Number Placeholder 3"/>
          <p:cNvSpPr>
            <a:spLocks noGrp="1"/>
          </p:cNvSpPr>
          <p:nvPr>
            <p:ph type="sldNum" sz="quarter" idx="10"/>
          </p:nvPr>
        </p:nvSpPr>
        <p:spPr/>
        <p:txBody>
          <a:bodyPr/>
          <a:lstStyle/>
          <a:p>
            <a:fld id="{90BA4EF9-20A7-4259-87B3-AE0B89288B2A}" type="slidenum">
              <a:rPr lang="en-US" smtClean="0"/>
              <a:t>13</a:t>
            </a:fld>
            <a:endParaRPr lang="en-US"/>
          </a:p>
        </p:txBody>
      </p:sp>
    </p:spTree>
    <p:extLst>
      <p:ext uri="{BB962C8B-B14F-4D97-AF65-F5344CB8AC3E}">
        <p14:creationId xmlns:p14="http://schemas.microsoft.com/office/powerpoint/2010/main" val="47739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BA4EF9-20A7-4259-87B3-AE0B89288B2A}" type="slidenum">
              <a:rPr lang="en-US" smtClean="0"/>
              <a:t>14</a:t>
            </a:fld>
            <a:endParaRPr lang="en-US"/>
          </a:p>
        </p:txBody>
      </p:sp>
    </p:spTree>
    <p:extLst>
      <p:ext uri="{BB962C8B-B14F-4D97-AF65-F5344CB8AC3E}">
        <p14:creationId xmlns:p14="http://schemas.microsoft.com/office/powerpoint/2010/main" val="2675996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01155C6-3B8C-4526-B9F0-8A876223183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2081321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155C6-3B8C-4526-B9F0-8A876223183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1947669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155C6-3B8C-4526-B9F0-8A876223183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56494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01155C6-3B8C-4526-B9F0-8A876223183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43824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01155C6-3B8C-4526-B9F0-8A8762231839}" type="datetimeFigureOut">
              <a:rPr lang="en-US" smtClean="0"/>
              <a:t>9/4/2024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54522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1155C6-3B8C-4526-B9F0-8A876223183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709746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01155C6-3B8C-4526-B9F0-8A8762231839}" type="datetimeFigureOut">
              <a:rPr lang="en-US" smtClean="0"/>
              <a:t>9/4/2024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2678789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01155C6-3B8C-4526-B9F0-8A8762231839}" type="datetimeFigureOut">
              <a:rPr lang="en-US" smtClean="0"/>
              <a:t>9/4/2024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1100824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01155C6-3B8C-4526-B9F0-8A8762231839}" type="datetimeFigureOut">
              <a:rPr lang="en-US" smtClean="0"/>
              <a:t>9/4/2024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90717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1155C6-3B8C-4526-B9F0-8A876223183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296677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1155C6-3B8C-4526-B9F0-8A8762231839}"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EB0DBA-D598-4E0F-A98A-38CF9F9EDC94}" type="slidenum">
              <a:rPr lang="en-US" smtClean="0"/>
              <a:t>‹#›</a:t>
            </a:fld>
            <a:endParaRPr lang="en-US"/>
          </a:p>
        </p:txBody>
      </p:sp>
    </p:spTree>
    <p:extLst>
      <p:ext uri="{BB962C8B-B14F-4D97-AF65-F5344CB8AC3E}">
        <p14:creationId xmlns:p14="http://schemas.microsoft.com/office/powerpoint/2010/main" val="3014385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155C6-3B8C-4526-B9F0-8A8762231839}" type="datetimeFigureOut">
              <a:rPr lang="en-US" smtClean="0"/>
              <a:t>9/4/2024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EB0DBA-D598-4E0F-A98A-38CF9F9EDC94}" type="slidenum">
              <a:rPr lang="en-US" smtClean="0"/>
              <a:t>‹#›</a:t>
            </a:fld>
            <a:endParaRPr lang="en-US"/>
          </a:p>
        </p:txBody>
      </p:sp>
    </p:spTree>
    <p:extLst>
      <p:ext uri="{BB962C8B-B14F-4D97-AF65-F5344CB8AC3E}">
        <p14:creationId xmlns:p14="http://schemas.microsoft.com/office/powerpoint/2010/main" val="3885844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ed.ted.com/lessons/how-bees-help-plants-have-sex-fernanda-s-valdovinos"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7.xml"/><Relationship Id="rId4" Type="http://schemas.openxmlformats.org/officeDocument/2006/relationships/image" Target="../media/image33.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emf"/><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4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5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5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jpeg"/><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jpe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jpeg"/><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265891" cy="6858000"/>
          </a:xfrm>
          <a:prstGeom prst="rect">
            <a:avLst/>
          </a:prstGeom>
        </p:spPr>
      </p:pic>
      <p:sp>
        <p:nvSpPr>
          <p:cNvPr id="4" name="TextBox 3"/>
          <p:cNvSpPr txBox="1">
            <a:spLocks noChangeArrowheads="1"/>
          </p:cNvSpPr>
          <p:nvPr/>
        </p:nvSpPr>
        <p:spPr bwMode="auto">
          <a:xfrm>
            <a:off x="9190181" y="6488668"/>
            <a:ext cx="3076391" cy="36933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s-ES_tradnl" b="1" dirty="0" err="1"/>
              <a:t>Credit</a:t>
            </a:r>
            <a:r>
              <a:rPr lang="es-ES_tradnl" b="1" dirty="0"/>
              <a:t>: Prof. Judith </a:t>
            </a:r>
            <a:r>
              <a:rPr lang="es-ES_tradnl" b="1" dirty="0" err="1"/>
              <a:t>Bronstein</a:t>
            </a:r>
            <a:endParaRPr lang="es-ES_tradnl" b="1" dirty="0"/>
          </a:p>
        </p:txBody>
      </p:sp>
      <p:sp>
        <p:nvSpPr>
          <p:cNvPr id="5" name="TextBox 4">
            <a:extLst>
              <a:ext uri="{FF2B5EF4-FFF2-40B4-BE49-F238E27FC236}">
                <a16:creationId xmlns:a16="http://schemas.microsoft.com/office/drawing/2014/main" id="{54358F3B-F5F2-4263-8F57-E52CC8F939B7}"/>
              </a:ext>
            </a:extLst>
          </p:cNvPr>
          <p:cNvSpPr txBox="1"/>
          <p:nvPr/>
        </p:nvSpPr>
        <p:spPr>
          <a:xfrm>
            <a:off x="3481395" y="2049526"/>
            <a:ext cx="5229210" cy="175432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5400" b="1" dirty="0">
                <a:latin typeface="+mj-lt"/>
              </a:rPr>
              <a:t>Day 1:</a:t>
            </a:r>
          </a:p>
          <a:p>
            <a:pPr algn="ctr"/>
            <a:r>
              <a:rPr lang="en-US" sz="5400" b="1" dirty="0">
                <a:latin typeface="+mj-lt"/>
              </a:rPr>
              <a:t>Network structure</a:t>
            </a:r>
          </a:p>
        </p:txBody>
      </p:sp>
    </p:spTree>
    <p:extLst>
      <p:ext uri="{BB962C8B-B14F-4D97-AF65-F5344CB8AC3E}">
        <p14:creationId xmlns:p14="http://schemas.microsoft.com/office/powerpoint/2010/main" val="2348770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920312" y="2626468"/>
            <a:ext cx="8351376" cy="923330"/>
          </a:xfrm>
          <a:prstGeom prst="rect">
            <a:avLst/>
          </a:prstGeom>
          <a:noFill/>
        </p:spPr>
        <p:txBody>
          <a:bodyPr wrap="square" rtlCol="0">
            <a:spAutoFit/>
          </a:bodyPr>
          <a:lstStyle/>
          <a:p>
            <a:pPr algn="ctr"/>
            <a:r>
              <a:rPr lang="en-US" sz="5400" dirty="0">
                <a:latin typeface="+mj-lt"/>
              </a:rPr>
              <a:t> Metrics of network structure</a:t>
            </a:r>
          </a:p>
        </p:txBody>
      </p:sp>
    </p:spTree>
    <p:extLst>
      <p:ext uri="{BB962C8B-B14F-4D97-AF65-F5344CB8AC3E}">
        <p14:creationId xmlns:p14="http://schemas.microsoft.com/office/powerpoint/2010/main" val="2581877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724" y="365125"/>
            <a:ext cx="10982093" cy="1325563"/>
          </a:xfrm>
        </p:spPr>
        <p:txBody>
          <a:bodyPr/>
          <a:lstStyle/>
          <a:p>
            <a:r>
              <a:rPr lang="en-US" dirty="0"/>
              <a:t>Watch Ted Ed Video for a summary of a third of this class</a:t>
            </a:r>
          </a:p>
        </p:txBody>
      </p:sp>
      <p:pic>
        <p:nvPicPr>
          <p:cNvPr id="4" name="Picture 3"/>
          <p:cNvPicPr>
            <a:picLocks noChangeAspect="1"/>
          </p:cNvPicPr>
          <p:nvPr/>
        </p:nvPicPr>
        <p:blipFill>
          <a:blip r:embed="rId2"/>
          <a:stretch>
            <a:fillRect/>
          </a:stretch>
        </p:blipFill>
        <p:spPr>
          <a:xfrm>
            <a:off x="803933" y="2779209"/>
            <a:ext cx="6660631" cy="3699649"/>
          </a:xfrm>
          <a:prstGeom prst="rect">
            <a:avLst/>
          </a:prstGeom>
        </p:spPr>
      </p:pic>
      <p:sp>
        <p:nvSpPr>
          <p:cNvPr id="6" name="Rectangle 5"/>
          <p:cNvSpPr/>
          <p:nvPr/>
        </p:nvSpPr>
        <p:spPr>
          <a:xfrm>
            <a:off x="1293546" y="2001864"/>
            <a:ext cx="10917044" cy="830997"/>
          </a:xfrm>
          <a:prstGeom prst="rect">
            <a:avLst/>
          </a:prstGeom>
        </p:spPr>
        <p:txBody>
          <a:bodyPr wrap="square">
            <a:spAutoFit/>
          </a:bodyPr>
          <a:lstStyle/>
          <a:p>
            <a:pPr algn="ctr"/>
            <a:r>
              <a:rPr lang="en-US" sz="2400" dirty="0">
                <a:hlinkClick r:id="rId3"/>
              </a:rPr>
              <a:t>https://ed.ted.com/lessons/how-bees-help-plants-have-sex-fernanda-s-valdovinos</a:t>
            </a:r>
            <a:endParaRPr lang="en-US" sz="2400" dirty="0"/>
          </a:p>
          <a:p>
            <a:pPr algn="ctr"/>
            <a:endParaRPr lang="en-US" sz="2400" dirty="0"/>
          </a:p>
        </p:txBody>
      </p:sp>
      <p:sp>
        <p:nvSpPr>
          <p:cNvPr id="8" name="TextBox 7"/>
          <p:cNvSpPr txBox="1"/>
          <p:nvPr/>
        </p:nvSpPr>
        <p:spPr>
          <a:xfrm>
            <a:off x="8619892" y="4047893"/>
            <a:ext cx="2821259" cy="523220"/>
          </a:xfrm>
          <a:prstGeom prst="rect">
            <a:avLst/>
          </a:prstGeom>
          <a:noFill/>
        </p:spPr>
        <p:txBody>
          <a:bodyPr wrap="square" rtlCol="0">
            <a:spAutoFit/>
          </a:bodyPr>
          <a:lstStyle/>
          <a:p>
            <a:r>
              <a:rPr lang="en-US" sz="2800" dirty="0"/>
              <a:t>Also in YouTube!</a:t>
            </a:r>
          </a:p>
        </p:txBody>
      </p:sp>
    </p:spTree>
    <p:extLst>
      <p:ext uri="{BB962C8B-B14F-4D97-AF65-F5344CB8AC3E}">
        <p14:creationId xmlns:p14="http://schemas.microsoft.com/office/powerpoint/2010/main" val="304205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A056F9-F583-41EA-8789-BEF7EEE9C497}"/>
              </a:ext>
            </a:extLst>
          </p:cNvPr>
          <p:cNvSpPr txBox="1">
            <a:spLocks/>
          </p:cNvSpPr>
          <p:nvPr/>
        </p:nvSpPr>
        <p:spPr>
          <a:xfrm>
            <a:off x="1555172" y="65474"/>
            <a:ext cx="900545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Network Structure</a:t>
            </a:r>
          </a:p>
        </p:txBody>
      </p:sp>
      <p:pic>
        <p:nvPicPr>
          <p:cNvPr id="6" name="Picture 5">
            <a:extLst>
              <a:ext uri="{FF2B5EF4-FFF2-40B4-BE49-F238E27FC236}">
                <a16:creationId xmlns:a16="http://schemas.microsoft.com/office/drawing/2014/main" id="{796A1DB4-1B47-4413-B9C2-359C1AA8AFA6}"/>
              </a:ext>
            </a:extLst>
          </p:cNvPr>
          <p:cNvPicPr>
            <a:picLocks noChangeAspect="1"/>
          </p:cNvPicPr>
          <p:nvPr/>
        </p:nvPicPr>
        <p:blipFill>
          <a:blip r:embed="rId2"/>
          <a:stretch>
            <a:fillRect/>
          </a:stretch>
        </p:blipFill>
        <p:spPr>
          <a:xfrm>
            <a:off x="1815920" y="2659889"/>
            <a:ext cx="3153646" cy="3710172"/>
          </a:xfrm>
          <a:prstGeom prst="rect">
            <a:avLst/>
          </a:prstGeom>
        </p:spPr>
      </p:pic>
      <p:sp>
        <p:nvSpPr>
          <p:cNvPr id="7" name="Rectangle 6">
            <a:extLst>
              <a:ext uri="{FF2B5EF4-FFF2-40B4-BE49-F238E27FC236}">
                <a16:creationId xmlns:a16="http://schemas.microsoft.com/office/drawing/2014/main" id="{DAEF6FEA-3E65-43CC-B3C5-D5FF6B4E30F4}"/>
              </a:ext>
            </a:extLst>
          </p:cNvPr>
          <p:cNvSpPr/>
          <p:nvPr/>
        </p:nvSpPr>
        <p:spPr>
          <a:xfrm>
            <a:off x="2642412" y="885304"/>
            <a:ext cx="5961312"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400" dirty="0"/>
              <a:t>Switching between network and matrix forms</a:t>
            </a:r>
          </a:p>
        </p:txBody>
      </p:sp>
      <p:pic>
        <p:nvPicPr>
          <p:cNvPr id="15" name="Picture 14">
            <a:extLst>
              <a:ext uri="{FF2B5EF4-FFF2-40B4-BE49-F238E27FC236}">
                <a16:creationId xmlns:a16="http://schemas.microsoft.com/office/drawing/2014/main" id="{0E4CD547-AEA9-4DEF-83B1-6E2BAA28EE86}"/>
              </a:ext>
            </a:extLst>
          </p:cNvPr>
          <p:cNvPicPr>
            <a:picLocks noChangeAspect="1"/>
          </p:cNvPicPr>
          <p:nvPr/>
        </p:nvPicPr>
        <p:blipFill>
          <a:blip r:embed="rId3"/>
          <a:stretch>
            <a:fillRect/>
          </a:stretch>
        </p:blipFill>
        <p:spPr>
          <a:xfrm>
            <a:off x="6187981" y="3249421"/>
            <a:ext cx="3539361" cy="2691471"/>
          </a:xfrm>
          <a:prstGeom prst="rect">
            <a:avLst/>
          </a:prstGeom>
        </p:spPr>
      </p:pic>
      <p:sp>
        <p:nvSpPr>
          <p:cNvPr id="10" name="TextBox 9">
            <a:extLst>
              <a:ext uri="{FF2B5EF4-FFF2-40B4-BE49-F238E27FC236}">
                <a16:creationId xmlns:a16="http://schemas.microsoft.com/office/drawing/2014/main" id="{4D0CF39D-541A-4289-A9E2-FA927A7F1E46}"/>
              </a:ext>
            </a:extLst>
          </p:cNvPr>
          <p:cNvSpPr txBox="1"/>
          <p:nvPr/>
        </p:nvSpPr>
        <p:spPr>
          <a:xfrm>
            <a:off x="1358720" y="1558483"/>
            <a:ext cx="9534070" cy="707886"/>
          </a:xfrm>
          <a:prstGeom prst="rect">
            <a:avLst/>
          </a:prstGeom>
          <a:noFill/>
        </p:spPr>
        <p:txBody>
          <a:bodyPr wrap="square">
            <a:spAutoFit/>
          </a:bodyPr>
          <a:lstStyle/>
          <a:p>
            <a:r>
              <a:rPr lang="en-US" sz="2000" b="1" i="0" dirty="0">
                <a:effectLst/>
                <a:latin typeface="roboto" panose="02000000000000000000" pitchFamily="2" charset="0"/>
              </a:rPr>
              <a:t>Exercise 1</a:t>
            </a:r>
            <a:r>
              <a:rPr lang="en-US" sz="2000" b="0" i="0" dirty="0">
                <a:effectLst/>
                <a:latin typeface="roboto" panose="02000000000000000000" pitchFamily="2" charset="0"/>
              </a:rPr>
              <a:t>: </a:t>
            </a:r>
            <a:r>
              <a:rPr lang="en-US" sz="2000" dirty="0">
                <a:latin typeface="roboto" panose="02000000000000000000" pitchFamily="2" charset="0"/>
              </a:rPr>
              <a:t>…</a:t>
            </a:r>
            <a:r>
              <a:rPr lang="en-US" sz="2000" b="0" i="0" dirty="0">
                <a:effectLst/>
                <a:latin typeface="roboto" panose="02000000000000000000" pitchFamily="2" charset="0"/>
              </a:rPr>
              <a:t> draw the corresponding matrix for the network. Assume that matrix rows represent </a:t>
            </a:r>
            <a:r>
              <a:rPr lang="en-US" sz="2000" b="1" dirty="0">
                <a:latin typeface="roboto" panose="02000000000000000000" pitchFamily="2" charset="0"/>
              </a:rPr>
              <a:t>plant</a:t>
            </a:r>
            <a:r>
              <a:rPr lang="en-US" sz="2000" b="1" i="0" dirty="0">
                <a:effectLst/>
                <a:latin typeface="roboto" panose="02000000000000000000" pitchFamily="2" charset="0"/>
              </a:rPr>
              <a:t> </a:t>
            </a:r>
            <a:r>
              <a:rPr lang="en-US" sz="2000" b="0" i="0" dirty="0">
                <a:effectLst/>
                <a:latin typeface="roboto" panose="02000000000000000000" pitchFamily="2" charset="0"/>
              </a:rPr>
              <a:t>species while matrix columns represent </a:t>
            </a:r>
            <a:r>
              <a:rPr lang="en-US" sz="2000" b="1" dirty="0">
                <a:latin typeface="roboto" panose="02000000000000000000" pitchFamily="2" charset="0"/>
              </a:rPr>
              <a:t>animal</a:t>
            </a:r>
            <a:r>
              <a:rPr lang="en-US" sz="2000" b="0" i="0" dirty="0">
                <a:effectLst/>
                <a:latin typeface="roboto" panose="02000000000000000000" pitchFamily="2" charset="0"/>
              </a:rPr>
              <a:t> species.</a:t>
            </a:r>
            <a:endParaRPr lang="en-US" sz="2000" dirty="0"/>
          </a:p>
        </p:txBody>
      </p:sp>
    </p:spTree>
    <p:extLst>
      <p:ext uri="{BB962C8B-B14F-4D97-AF65-F5344CB8AC3E}">
        <p14:creationId xmlns:p14="http://schemas.microsoft.com/office/powerpoint/2010/main" val="2428502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0700" y="1724085"/>
            <a:ext cx="9977006" cy="4524315"/>
          </a:xfrm>
          <a:prstGeom prst="rect">
            <a:avLst/>
          </a:prstGeom>
        </p:spPr>
        <p:txBody>
          <a:bodyPr wrap="square">
            <a:spAutoFit/>
          </a:bodyPr>
          <a:lstStyle/>
          <a:p>
            <a:pPr marL="457200" indent="-457200">
              <a:lnSpc>
                <a:spcPct val="150000"/>
              </a:lnSpc>
              <a:buAutoNum type="arabicParenR"/>
            </a:pPr>
            <a:r>
              <a:rPr lang="en-US" sz="3200" dirty="0">
                <a:ea typeface="Calibri" panose="020F0502020204030204" pitchFamily="34" charset="0"/>
              </a:rPr>
              <a:t>More animal than plant species</a:t>
            </a:r>
          </a:p>
          <a:p>
            <a:pPr marL="457200" indent="-457200">
              <a:lnSpc>
                <a:spcPct val="150000"/>
              </a:lnSpc>
              <a:buAutoNum type="arabicParenR"/>
            </a:pPr>
            <a:r>
              <a:rPr lang="en-US" sz="3200" dirty="0">
                <a:ea typeface="Calibri" panose="020F0502020204030204" pitchFamily="34" charset="0"/>
              </a:rPr>
              <a:t>Moderate connectance</a:t>
            </a:r>
          </a:p>
          <a:p>
            <a:pPr marL="457200" indent="-457200">
              <a:lnSpc>
                <a:spcPct val="150000"/>
              </a:lnSpc>
              <a:buAutoNum type="arabicParenR"/>
            </a:pPr>
            <a:r>
              <a:rPr lang="en-US" sz="3200" dirty="0">
                <a:ea typeface="Calibri" panose="020F0502020204030204" pitchFamily="34" charset="0"/>
              </a:rPr>
              <a:t>Highly heterogeneous degree distribution</a:t>
            </a:r>
          </a:p>
          <a:p>
            <a:pPr marL="457200" indent="-457200">
              <a:lnSpc>
                <a:spcPct val="150000"/>
              </a:lnSpc>
              <a:buAutoNum type="arabicParenR"/>
            </a:pPr>
            <a:r>
              <a:rPr lang="en-US" sz="3200" dirty="0">
                <a:ea typeface="Calibri" panose="020F0502020204030204" pitchFamily="34" charset="0"/>
              </a:rPr>
              <a:t>High nestedness</a:t>
            </a:r>
          </a:p>
          <a:p>
            <a:pPr marL="457200" indent="-457200">
              <a:lnSpc>
                <a:spcPct val="150000"/>
              </a:lnSpc>
              <a:buAutoNum type="arabicParenR"/>
            </a:pPr>
            <a:r>
              <a:rPr lang="en-US" sz="3200" dirty="0">
                <a:ea typeface="Calibri" panose="020F0502020204030204" pitchFamily="34" charset="0"/>
              </a:rPr>
              <a:t>Moderate modularity</a:t>
            </a:r>
          </a:p>
          <a:p>
            <a:pPr marL="457200" indent="-457200">
              <a:lnSpc>
                <a:spcPct val="150000"/>
              </a:lnSpc>
              <a:buAutoNum type="arabicParenR"/>
            </a:pPr>
            <a:r>
              <a:rPr lang="en-US" sz="3200" dirty="0">
                <a:ea typeface="Calibri" panose="020F0502020204030204" pitchFamily="34" charset="0"/>
              </a:rPr>
              <a:t>Asymmetric dependences (interaction frequency)</a:t>
            </a:r>
          </a:p>
        </p:txBody>
      </p:sp>
      <p:sp>
        <p:nvSpPr>
          <p:cNvPr id="6" name="Rectangle 5"/>
          <p:cNvSpPr/>
          <p:nvPr/>
        </p:nvSpPr>
        <p:spPr>
          <a:xfrm>
            <a:off x="1255081" y="1015075"/>
            <a:ext cx="960563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dirty="0">
                <a:ea typeface="Calibri" panose="020F0502020204030204" pitchFamily="34" charset="0"/>
              </a:rPr>
              <a:t>If a new mutualistic network was sampled in the field, it would likely exhibit:</a:t>
            </a:r>
            <a:endParaRPr lang="en-US" sz="2400" dirty="0"/>
          </a:p>
        </p:txBody>
      </p:sp>
      <p:sp>
        <p:nvSpPr>
          <p:cNvPr id="2" name="Rectangle 1"/>
          <p:cNvSpPr/>
          <p:nvPr/>
        </p:nvSpPr>
        <p:spPr>
          <a:xfrm>
            <a:off x="1652337" y="2598821"/>
            <a:ext cx="7828547" cy="29036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9" name="Group 8"/>
          <p:cNvGrpSpPr/>
          <p:nvPr/>
        </p:nvGrpSpPr>
        <p:grpSpPr>
          <a:xfrm>
            <a:off x="3168315" y="3144253"/>
            <a:ext cx="2889585" cy="1435768"/>
            <a:chOff x="3168315" y="3144253"/>
            <a:chExt cx="2889585" cy="1435768"/>
          </a:xfrm>
        </p:grpSpPr>
        <p:cxnSp>
          <p:nvCxnSpPr>
            <p:cNvPr id="7" name="Straight Connector 6"/>
            <p:cNvCxnSpPr/>
            <p:nvPr/>
          </p:nvCxnSpPr>
          <p:spPr>
            <a:xfrm>
              <a:off x="4074695" y="3144253"/>
              <a:ext cx="19832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68315" y="4580021"/>
              <a:ext cx="19202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B21FD292-93A2-4F4E-A976-1D268A6BFF47}"/>
              </a:ext>
            </a:extLst>
          </p:cNvPr>
          <p:cNvSpPr txBox="1">
            <a:spLocks/>
          </p:cNvSpPr>
          <p:nvPr/>
        </p:nvSpPr>
        <p:spPr>
          <a:xfrm>
            <a:off x="1555172" y="65474"/>
            <a:ext cx="900545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Network Structure</a:t>
            </a:r>
          </a:p>
        </p:txBody>
      </p:sp>
    </p:spTree>
    <p:extLst>
      <p:ext uri="{BB962C8B-B14F-4D97-AF65-F5344CB8AC3E}">
        <p14:creationId xmlns:p14="http://schemas.microsoft.com/office/powerpoint/2010/main" val="40454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B81F0B-00CC-4AA9-B0B2-385DB634BC18}"/>
              </a:ext>
            </a:extLst>
          </p:cNvPr>
          <p:cNvSpPr>
            <a:spLocks noGrp="1"/>
          </p:cNvSpPr>
          <p:nvPr>
            <p:ph type="title"/>
          </p:nvPr>
        </p:nvSpPr>
        <p:spPr>
          <a:xfrm>
            <a:off x="3746813" y="0"/>
            <a:ext cx="4723006" cy="845820"/>
          </a:xfrm>
        </p:spPr>
        <p:txBody>
          <a:bodyPr/>
          <a:lstStyle/>
          <a:p>
            <a:pPr algn="ctr"/>
            <a:r>
              <a:rPr lang="en-US" dirty="0" err="1"/>
              <a:t>Connectance</a:t>
            </a:r>
            <a:endParaRPr lang="en-US" dirty="0"/>
          </a:p>
        </p:txBody>
      </p:sp>
      <p:sp>
        <p:nvSpPr>
          <p:cNvPr id="5" name="Rectangle 4">
            <a:extLst>
              <a:ext uri="{FF2B5EF4-FFF2-40B4-BE49-F238E27FC236}">
                <a16:creationId xmlns:a16="http://schemas.microsoft.com/office/drawing/2014/main" id="{4EC5BF99-412E-43D2-A796-0927B4D619E3}"/>
              </a:ext>
            </a:extLst>
          </p:cNvPr>
          <p:cNvSpPr/>
          <p:nvPr/>
        </p:nvSpPr>
        <p:spPr>
          <a:xfrm>
            <a:off x="2888014" y="726662"/>
            <a:ext cx="6369436"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a:spAutoFit/>
          </a:bodyPr>
          <a:lstStyle/>
          <a:p>
            <a:r>
              <a:rPr lang="en-US" sz="2400" dirty="0">
                <a:ea typeface="Calibri" panose="020F0502020204030204" pitchFamily="34" charset="0"/>
                <a:cs typeface="Times New Roman" panose="02020603050405020304" pitchFamily="18" charset="0"/>
              </a:rPr>
              <a:t>Fraction of potential interactions that are realized</a:t>
            </a:r>
            <a:endParaRPr lang="en-US" sz="2400" dirty="0"/>
          </a:p>
        </p:txBody>
      </p:sp>
      <p:pic>
        <p:nvPicPr>
          <p:cNvPr id="6" name="Picture 5">
            <a:extLst>
              <a:ext uri="{FF2B5EF4-FFF2-40B4-BE49-F238E27FC236}">
                <a16:creationId xmlns:a16="http://schemas.microsoft.com/office/drawing/2014/main" id="{2C29B95A-023E-4365-8E3C-94D58AE6BEEA}"/>
              </a:ext>
            </a:extLst>
          </p:cNvPr>
          <p:cNvPicPr>
            <a:picLocks noChangeAspect="1"/>
          </p:cNvPicPr>
          <p:nvPr/>
        </p:nvPicPr>
        <p:blipFill>
          <a:blip r:embed="rId3"/>
          <a:stretch>
            <a:fillRect/>
          </a:stretch>
        </p:blipFill>
        <p:spPr>
          <a:xfrm>
            <a:off x="386376" y="2186674"/>
            <a:ext cx="2366466" cy="2784078"/>
          </a:xfrm>
          <a:prstGeom prst="rect">
            <a:avLst/>
          </a:prstGeom>
        </p:spPr>
      </p:pic>
      <p:pic>
        <p:nvPicPr>
          <p:cNvPr id="16" name="Picture 15">
            <a:extLst>
              <a:ext uri="{FF2B5EF4-FFF2-40B4-BE49-F238E27FC236}">
                <a16:creationId xmlns:a16="http://schemas.microsoft.com/office/drawing/2014/main" id="{0EBD1748-13B4-478E-9192-9607E6DB1A26}"/>
              </a:ext>
            </a:extLst>
          </p:cNvPr>
          <p:cNvPicPr>
            <a:picLocks noChangeAspect="1"/>
          </p:cNvPicPr>
          <p:nvPr/>
        </p:nvPicPr>
        <p:blipFill>
          <a:blip r:embed="rId4"/>
          <a:stretch>
            <a:fillRect/>
          </a:stretch>
        </p:blipFill>
        <p:spPr>
          <a:xfrm>
            <a:off x="2888014" y="1935979"/>
            <a:ext cx="3111389" cy="2361657"/>
          </a:xfrm>
          <a:prstGeom prst="rect">
            <a:avLst/>
          </a:prstGeom>
        </p:spPr>
      </p:pic>
      <p:sp>
        <p:nvSpPr>
          <p:cNvPr id="17" name="TextBox 16">
            <a:extLst>
              <a:ext uri="{FF2B5EF4-FFF2-40B4-BE49-F238E27FC236}">
                <a16:creationId xmlns:a16="http://schemas.microsoft.com/office/drawing/2014/main" id="{44BA12DD-708B-4AFF-8D29-57B47A10C565}"/>
              </a:ext>
            </a:extLst>
          </p:cNvPr>
          <p:cNvSpPr txBox="1"/>
          <p:nvPr/>
        </p:nvSpPr>
        <p:spPr>
          <a:xfrm>
            <a:off x="6719859" y="2479773"/>
            <a:ext cx="4326673" cy="461665"/>
          </a:xfrm>
          <a:prstGeom prst="rect">
            <a:avLst/>
          </a:prstGeom>
          <a:noFill/>
        </p:spPr>
        <p:txBody>
          <a:bodyPr wrap="square" rtlCol="0">
            <a:spAutoFit/>
          </a:bodyPr>
          <a:lstStyle/>
          <a:p>
            <a:r>
              <a:rPr lang="en-US" sz="2400" b="1" dirty="0">
                <a:solidFill>
                  <a:srgbClr val="C00000"/>
                </a:solidFill>
              </a:rPr>
              <a:t>Potential number of links?</a:t>
            </a:r>
          </a:p>
        </p:txBody>
      </p:sp>
      <p:sp>
        <p:nvSpPr>
          <p:cNvPr id="18" name="TextBox 17">
            <a:extLst>
              <a:ext uri="{FF2B5EF4-FFF2-40B4-BE49-F238E27FC236}">
                <a16:creationId xmlns:a16="http://schemas.microsoft.com/office/drawing/2014/main" id="{73F175F0-E91F-4261-8056-2040C1C57C7E}"/>
              </a:ext>
            </a:extLst>
          </p:cNvPr>
          <p:cNvSpPr txBox="1"/>
          <p:nvPr/>
        </p:nvSpPr>
        <p:spPr>
          <a:xfrm>
            <a:off x="6719859" y="3065817"/>
            <a:ext cx="4326673" cy="461665"/>
          </a:xfrm>
          <a:prstGeom prst="rect">
            <a:avLst/>
          </a:prstGeom>
          <a:noFill/>
        </p:spPr>
        <p:txBody>
          <a:bodyPr wrap="square" rtlCol="0">
            <a:spAutoFit/>
          </a:bodyPr>
          <a:lstStyle/>
          <a:p>
            <a:r>
              <a:rPr lang="en-US" sz="2400" b="1" dirty="0">
                <a:solidFill>
                  <a:srgbClr val="C00000"/>
                </a:solidFill>
              </a:rPr>
              <a:t>Realized number of links?</a:t>
            </a:r>
          </a:p>
        </p:txBody>
      </p:sp>
      <p:sp>
        <p:nvSpPr>
          <p:cNvPr id="21" name="TextBox 20">
            <a:extLst>
              <a:ext uri="{FF2B5EF4-FFF2-40B4-BE49-F238E27FC236}">
                <a16:creationId xmlns:a16="http://schemas.microsoft.com/office/drawing/2014/main" id="{D860E171-5E97-4114-A21A-FA817493E3C3}"/>
              </a:ext>
            </a:extLst>
          </p:cNvPr>
          <p:cNvSpPr txBox="1"/>
          <p:nvPr/>
        </p:nvSpPr>
        <p:spPr>
          <a:xfrm>
            <a:off x="6719859" y="3651861"/>
            <a:ext cx="2853513" cy="461665"/>
          </a:xfrm>
          <a:prstGeom prst="rect">
            <a:avLst/>
          </a:prstGeom>
          <a:noFill/>
        </p:spPr>
        <p:txBody>
          <a:bodyPr wrap="square" rtlCol="0">
            <a:spAutoFit/>
          </a:bodyPr>
          <a:lstStyle/>
          <a:p>
            <a:r>
              <a:rPr lang="en-US" sz="2400" b="1" dirty="0" err="1">
                <a:solidFill>
                  <a:srgbClr val="C00000"/>
                </a:solidFill>
              </a:rPr>
              <a:t>Connectance</a:t>
            </a:r>
            <a:r>
              <a:rPr lang="en-US" sz="2400" b="1" dirty="0">
                <a:solidFill>
                  <a:srgbClr val="C00000"/>
                </a:solidFill>
              </a:rPr>
              <a:t> (</a:t>
            </a:r>
            <a:r>
              <a:rPr lang="en-US" sz="2400" b="1" i="1" dirty="0">
                <a:solidFill>
                  <a:srgbClr val="C00000"/>
                </a:solidFill>
              </a:rPr>
              <a:t>C</a:t>
            </a:r>
            <a:r>
              <a:rPr lang="en-US" sz="2400" b="1" dirty="0">
                <a:solidFill>
                  <a:srgbClr val="C00000"/>
                </a:solidFill>
              </a:rPr>
              <a:t>)?</a:t>
            </a:r>
          </a:p>
        </p:txBody>
      </p:sp>
      <p:sp>
        <p:nvSpPr>
          <p:cNvPr id="22" name="TextBox 21">
            <a:extLst>
              <a:ext uri="{FF2B5EF4-FFF2-40B4-BE49-F238E27FC236}">
                <a16:creationId xmlns:a16="http://schemas.microsoft.com/office/drawing/2014/main" id="{10DFD7D9-6E80-4E8D-9D21-C2ED7D26F97F}"/>
              </a:ext>
            </a:extLst>
          </p:cNvPr>
          <p:cNvSpPr txBox="1"/>
          <p:nvPr/>
        </p:nvSpPr>
        <p:spPr>
          <a:xfrm>
            <a:off x="2860687" y="4422828"/>
            <a:ext cx="3365300" cy="954107"/>
          </a:xfrm>
          <a:prstGeom prst="rect">
            <a:avLst/>
          </a:prstGeom>
          <a:ln w="38100"/>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800" dirty="0">
                <a:solidFill>
                  <a:schemeClr val="tx1"/>
                </a:solidFill>
              </a:rPr>
              <a:t>67% of the potential links are realized </a:t>
            </a:r>
          </a:p>
        </p:txBody>
      </p:sp>
      <p:sp>
        <p:nvSpPr>
          <p:cNvPr id="29" name="TextBox 28">
            <a:extLst>
              <a:ext uri="{FF2B5EF4-FFF2-40B4-BE49-F238E27FC236}">
                <a16:creationId xmlns:a16="http://schemas.microsoft.com/office/drawing/2014/main" id="{27D83DE1-B5A9-4E3C-AF11-ED199C8A17C0}"/>
              </a:ext>
            </a:extLst>
          </p:cNvPr>
          <p:cNvSpPr txBox="1"/>
          <p:nvPr/>
        </p:nvSpPr>
        <p:spPr>
          <a:xfrm>
            <a:off x="6719858" y="4209889"/>
            <a:ext cx="4563044" cy="1200329"/>
          </a:xfrm>
          <a:prstGeom prst="rect">
            <a:avLst/>
          </a:prstGeom>
          <a:noFill/>
        </p:spPr>
        <p:txBody>
          <a:bodyPr wrap="square" rtlCol="0">
            <a:spAutoFit/>
          </a:bodyPr>
          <a:lstStyle/>
          <a:p>
            <a:r>
              <a:rPr lang="en-US" sz="2400" b="1" dirty="0">
                <a:solidFill>
                  <a:srgbClr val="C00000"/>
                </a:solidFill>
              </a:rPr>
              <a:t>Difference in </a:t>
            </a:r>
            <a:r>
              <a:rPr lang="en-US" sz="2400" b="1" i="1" dirty="0">
                <a:solidFill>
                  <a:srgbClr val="C00000"/>
                </a:solidFill>
              </a:rPr>
              <a:t>C </a:t>
            </a:r>
            <a:r>
              <a:rPr lang="en-US" sz="2400" b="1" dirty="0">
                <a:solidFill>
                  <a:srgbClr val="C00000"/>
                </a:solidFill>
              </a:rPr>
              <a:t>calculation</a:t>
            </a:r>
            <a:r>
              <a:rPr lang="en-US" sz="2400" b="1" i="1" dirty="0">
                <a:solidFill>
                  <a:srgbClr val="C00000"/>
                </a:solidFill>
              </a:rPr>
              <a:t> </a:t>
            </a:r>
            <a:r>
              <a:rPr lang="en-US" sz="2400" b="1" dirty="0">
                <a:solidFill>
                  <a:srgbClr val="C00000"/>
                </a:solidFill>
              </a:rPr>
              <a:t>between unipartite and bipartite networks?</a:t>
            </a:r>
          </a:p>
        </p:txBody>
      </p:sp>
    </p:spTree>
    <p:extLst>
      <p:ext uri="{BB962C8B-B14F-4D97-AF65-F5344CB8AC3E}">
        <p14:creationId xmlns:p14="http://schemas.microsoft.com/office/powerpoint/2010/main" val="6246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2" grpId="0" animBg="1"/>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4"/>
          <p:cNvPicPr>
            <a:picLocks noChangeAspect="1" noChangeArrowheads="1"/>
          </p:cNvPicPr>
          <p:nvPr/>
        </p:nvPicPr>
        <p:blipFill>
          <a:blip r:embed="rId3"/>
          <a:srcRect/>
          <a:stretch>
            <a:fillRect/>
          </a:stretch>
        </p:blipFill>
        <p:spPr bwMode="auto">
          <a:xfrm>
            <a:off x="1413165" y="110837"/>
            <a:ext cx="3253008" cy="6514219"/>
          </a:xfrm>
          <a:prstGeom prst="rect">
            <a:avLst/>
          </a:prstGeom>
          <a:noFill/>
          <a:ln w="9525">
            <a:noFill/>
            <a:miter lim="800000"/>
            <a:headEnd/>
            <a:tailEnd/>
          </a:ln>
        </p:spPr>
      </p:pic>
      <p:sp>
        <p:nvSpPr>
          <p:cNvPr id="3" name="Rectangle 2"/>
          <p:cNvSpPr/>
          <p:nvPr/>
        </p:nvSpPr>
        <p:spPr>
          <a:xfrm>
            <a:off x="5495211" y="1413317"/>
            <a:ext cx="4900073" cy="837473"/>
          </a:xfrm>
          <a:prstGeom prst="rect">
            <a:avLst/>
          </a:prstGeom>
        </p:spPr>
        <p:txBody>
          <a:bodyPr wrap="square">
            <a:spAutoFit/>
          </a:bodyPr>
          <a:lstStyle/>
          <a:p>
            <a:pPr algn="ctr">
              <a:lnSpc>
                <a:spcPct val="150000"/>
              </a:lnSpc>
            </a:pPr>
            <a:r>
              <a:rPr lang="en-US" sz="3600" dirty="0">
                <a:ea typeface="Calibri" panose="020F0502020204030204" pitchFamily="34" charset="0"/>
              </a:rPr>
              <a:t>Moderate connectance</a:t>
            </a:r>
          </a:p>
        </p:txBody>
      </p:sp>
      <p:sp>
        <p:nvSpPr>
          <p:cNvPr id="4" name="TextBox 3"/>
          <p:cNvSpPr txBox="1"/>
          <p:nvPr/>
        </p:nvSpPr>
        <p:spPr>
          <a:xfrm>
            <a:off x="4973053" y="3257519"/>
            <a:ext cx="6785811" cy="1200329"/>
          </a:xfrm>
          <a:prstGeom prst="rect">
            <a:avLst/>
          </a:prstGeom>
          <a:noFill/>
        </p:spPr>
        <p:txBody>
          <a:bodyPr wrap="square" rtlCol="0">
            <a:spAutoFit/>
          </a:bodyPr>
          <a:lstStyle/>
          <a:p>
            <a:pPr algn="ctr"/>
            <a:r>
              <a:rPr lang="en-US" sz="3600" dirty="0"/>
              <a:t>= sparse networks</a:t>
            </a:r>
          </a:p>
          <a:p>
            <a:pPr algn="ctr"/>
            <a:r>
              <a:rPr lang="en-US" sz="3600" dirty="0"/>
              <a:t>= many potential links not realized</a:t>
            </a:r>
          </a:p>
        </p:txBody>
      </p:sp>
    </p:spTree>
    <p:extLst>
      <p:ext uri="{BB962C8B-B14F-4D97-AF65-F5344CB8AC3E}">
        <p14:creationId xmlns:p14="http://schemas.microsoft.com/office/powerpoint/2010/main" val="1646619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1645" y="0"/>
            <a:ext cx="4294464" cy="6782423"/>
          </a:xfrm>
          <a:prstGeom prst="rect">
            <a:avLst/>
          </a:prstGeom>
        </p:spPr>
      </p:pic>
      <p:sp>
        <p:nvSpPr>
          <p:cNvPr id="8" name="Rectangle 7"/>
          <p:cNvSpPr/>
          <p:nvPr/>
        </p:nvSpPr>
        <p:spPr>
          <a:xfrm>
            <a:off x="5495211" y="1413317"/>
            <a:ext cx="4900073" cy="837473"/>
          </a:xfrm>
          <a:prstGeom prst="rect">
            <a:avLst/>
          </a:prstGeom>
        </p:spPr>
        <p:txBody>
          <a:bodyPr wrap="square">
            <a:spAutoFit/>
          </a:bodyPr>
          <a:lstStyle/>
          <a:p>
            <a:pPr algn="ctr">
              <a:lnSpc>
                <a:spcPct val="150000"/>
              </a:lnSpc>
            </a:pPr>
            <a:r>
              <a:rPr lang="en-US" sz="3600" dirty="0">
                <a:ea typeface="Calibri" panose="020F0502020204030204" pitchFamily="34" charset="0"/>
              </a:rPr>
              <a:t>Moderate connectance</a:t>
            </a:r>
          </a:p>
        </p:txBody>
      </p:sp>
      <p:sp>
        <p:nvSpPr>
          <p:cNvPr id="9" name="TextBox 8"/>
          <p:cNvSpPr txBox="1"/>
          <p:nvPr/>
        </p:nvSpPr>
        <p:spPr>
          <a:xfrm>
            <a:off x="4973053" y="3257519"/>
            <a:ext cx="6785811" cy="1754326"/>
          </a:xfrm>
          <a:prstGeom prst="rect">
            <a:avLst/>
          </a:prstGeom>
          <a:noFill/>
        </p:spPr>
        <p:txBody>
          <a:bodyPr wrap="square" rtlCol="0">
            <a:spAutoFit/>
          </a:bodyPr>
          <a:lstStyle/>
          <a:p>
            <a:pPr algn="ctr"/>
            <a:r>
              <a:rPr lang="en-US" sz="3600" dirty="0"/>
              <a:t>= sparse networks</a:t>
            </a:r>
          </a:p>
          <a:p>
            <a:pPr algn="ctr"/>
            <a:r>
              <a:rPr lang="en-US" sz="3600" dirty="0"/>
              <a:t>= many potential links not realized</a:t>
            </a:r>
          </a:p>
          <a:p>
            <a:pPr algn="ctr"/>
            <a:r>
              <a:rPr lang="en-US" sz="3600" dirty="0"/>
              <a:t>= many empty cells</a:t>
            </a:r>
          </a:p>
        </p:txBody>
      </p:sp>
    </p:spTree>
    <p:extLst>
      <p:ext uri="{BB962C8B-B14F-4D97-AF65-F5344CB8AC3E}">
        <p14:creationId xmlns:p14="http://schemas.microsoft.com/office/powerpoint/2010/main" val="1267960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0700" y="1724085"/>
            <a:ext cx="9977006" cy="4524315"/>
          </a:xfrm>
          <a:prstGeom prst="rect">
            <a:avLst/>
          </a:prstGeom>
        </p:spPr>
        <p:txBody>
          <a:bodyPr wrap="square">
            <a:spAutoFit/>
          </a:bodyPr>
          <a:lstStyle/>
          <a:p>
            <a:pPr marL="457200" indent="-457200">
              <a:lnSpc>
                <a:spcPct val="150000"/>
              </a:lnSpc>
              <a:buAutoNum type="arabicParenR"/>
            </a:pPr>
            <a:r>
              <a:rPr lang="en-US" sz="3200" dirty="0">
                <a:ea typeface="Calibri" panose="020F0502020204030204" pitchFamily="34" charset="0"/>
              </a:rPr>
              <a:t>More animal than plant species</a:t>
            </a:r>
          </a:p>
          <a:p>
            <a:pPr marL="457200" indent="-457200">
              <a:lnSpc>
                <a:spcPct val="150000"/>
              </a:lnSpc>
              <a:buAutoNum type="arabicParenR"/>
            </a:pPr>
            <a:r>
              <a:rPr lang="en-US" sz="3200" dirty="0">
                <a:ea typeface="Calibri" panose="020F0502020204030204" pitchFamily="34" charset="0"/>
              </a:rPr>
              <a:t>Moderate connectance</a:t>
            </a:r>
          </a:p>
          <a:p>
            <a:pPr marL="457200" indent="-457200">
              <a:lnSpc>
                <a:spcPct val="150000"/>
              </a:lnSpc>
              <a:buAutoNum type="arabicParenR"/>
            </a:pPr>
            <a:r>
              <a:rPr lang="en-US" sz="3200" dirty="0">
                <a:ea typeface="Calibri" panose="020F0502020204030204" pitchFamily="34" charset="0"/>
              </a:rPr>
              <a:t>Highly heterogeneous degree distribution</a:t>
            </a:r>
          </a:p>
          <a:p>
            <a:pPr marL="457200" indent="-457200">
              <a:lnSpc>
                <a:spcPct val="150000"/>
              </a:lnSpc>
              <a:buAutoNum type="arabicParenR"/>
            </a:pPr>
            <a:r>
              <a:rPr lang="en-US" sz="3200" dirty="0">
                <a:ea typeface="Calibri" panose="020F0502020204030204" pitchFamily="34" charset="0"/>
              </a:rPr>
              <a:t>High nestedness</a:t>
            </a:r>
          </a:p>
          <a:p>
            <a:pPr marL="457200" indent="-457200">
              <a:lnSpc>
                <a:spcPct val="150000"/>
              </a:lnSpc>
              <a:buAutoNum type="arabicParenR"/>
            </a:pPr>
            <a:r>
              <a:rPr lang="en-US" sz="3200" dirty="0">
                <a:ea typeface="Calibri" panose="020F0502020204030204" pitchFamily="34" charset="0"/>
              </a:rPr>
              <a:t>Moderate modularity</a:t>
            </a:r>
          </a:p>
          <a:p>
            <a:pPr marL="457200" indent="-457200">
              <a:lnSpc>
                <a:spcPct val="150000"/>
              </a:lnSpc>
              <a:buAutoNum type="arabicParenR"/>
            </a:pPr>
            <a:r>
              <a:rPr lang="en-US" sz="3200" dirty="0">
                <a:ea typeface="Calibri" panose="020F0502020204030204" pitchFamily="34" charset="0"/>
              </a:rPr>
              <a:t>Asymmetric dependences (interaction frequency)</a:t>
            </a:r>
          </a:p>
        </p:txBody>
      </p:sp>
      <p:sp>
        <p:nvSpPr>
          <p:cNvPr id="6" name="Rectangle 5"/>
          <p:cNvSpPr/>
          <p:nvPr/>
        </p:nvSpPr>
        <p:spPr>
          <a:xfrm>
            <a:off x="1255081" y="1015075"/>
            <a:ext cx="960563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dirty="0">
                <a:ea typeface="Calibri" panose="020F0502020204030204" pitchFamily="34" charset="0"/>
              </a:rPr>
              <a:t>If a new mutualistic network was sampled in the field, it would likely exhibit:</a:t>
            </a:r>
            <a:endParaRPr lang="en-US" sz="2400" dirty="0"/>
          </a:p>
        </p:txBody>
      </p:sp>
      <p:sp>
        <p:nvSpPr>
          <p:cNvPr id="2" name="Rectangle 1"/>
          <p:cNvSpPr/>
          <p:nvPr/>
        </p:nvSpPr>
        <p:spPr>
          <a:xfrm>
            <a:off x="1652337" y="2598821"/>
            <a:ext cx="7828547" cy="29036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9" name="Group 8"/>
          <p:cNvGrpSpPr/>
          <p:nvPr/>
        </p:nvGrpSpPr>
        <p:grpSpPr>
          <a:xfrm>
            <a:off x="3168315" y="3144253"/>
            <a:ext cx="2889585" cy="1435768"/>
            <a:chOff x="3168315" y="3144253"/>
            <a:chExt cx="2889585" cy="1435768"/>
          </a:xfrm>
        </p:grpSpPr>
        <p:cxnSp>
          <p:nvCxnSpPr>
            <p:cNvPr id="7" name="Straight Connector 6"/>
            <p:cNvCxnSpPr/>
            <p:nvPr/>
          </p:nvCxnSpPr>
          <p:spPr>
            <a:xfrm>
              <a:off x="4074695" y="3144253"/>
              <a:ext cx="19832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68315" y="4580021"/>
              <a:ext cx="19202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B21FD292-93A2-4F4E-A976-1D268A6BFF47}"/>
              </a:ext>
            </a:extLst>
          </p:cNvPr>
          <p:cNvSpPr txBox="1">
            <a:spLocks/>
          </p:cNvSpPr>
          <p:nvPr/>
        </p:nvSpPr>
        <p:spPr>
          <a:xfrm>
            <a:off x="1555172" y="65474"/>
            <a:ext cx="900545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Network Structure</a:t>
            </a:r>
          </a:p>
        </p:txBody>
      </p:sp>
    </p:spTree>
    <p:extLst>
      <p:ext uri="{BB962C8B-B14F-4D97-AF65-F5344CB8AC3E}">
        <p14:creationId xmlns:p14="http://schemas.microsoft.com/office/powerpoint/2010/main" val="2633254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1645" y="0"/>
            <a:ext cx="4294464" cy="6782423"/>
          </a:xfrm>
          <a:prstGeom prst="rect">
            <a:avLst/>
          </a:prstGeom>
        </p:spPr>
      </p:pic>
      <p:sp>
        <p:nvSpPr>
          <p:cNvPr id="5" name="Rectangle 4"/>
          <p:cNvSpPr/>
          <p:nvPr/>
        </p:nvSpPr>
        <p:spPr>
          <a:xfrm>
            <a:off x="5689600" y="1397153"/>
            <a:ext cx="6197600" cy="3970318"/>
          </a:xfrm>
          <a:prstGeom prst="rect">
            <a:avLst/>
          </a:prstGeom>
        </p:spPr>
        <p:txBody>
          <a:bodyPr wrap="square">
            <a:spAutoFit/>
          </a:bodyPr>
          <a:lstStyle/>
          <a:p>
            <a:r>
              <a:rPr lang="en-US" sz="2800" b="1" dirty="0"/>
              <a:t>3) Heterogeneous degree distribution:</a:t>
            </a:r>
            <a:r>
              <a:rPr lang="en-US" sz="2800" dirty="0"/>
              <a:t> </a:t>
            </a:r>
          </a:p>
          <a:p>
            <a:endParaRPr lang="en-US" sz="2800" dirty="0"/>
          </a:p>
          <a:p>
            <a:r>
              <a:rPr lang="en-US" sz="2800" dirty="0"/>
              <a:t>Most species have one or a few interactions (specialists) and a few species have most of the interactions in the network (hyper-generalists).</a:t>
            </a:r>
          </a:p>
          <a:p>
            <a:endParaRPr lang="en-US" sz="2800" dirty="0"/>
          </a:p>
          <a:p>
            <a:r>
              <a:rPr lang="en-US" sz="2800" b="1" dirty="0"/>
              <a:t>Degree:</a:t>
            </a:r>
            <a:r>
              <a:rPr lang="en-US" sz="2800" dirty="0"/>
              <a:t> The total number of interactions for a single species</a:t>
            </a:r>
          </a:p>
        </p:txBody>
      </p:sp>
    </p:spTree>
    <p:extLst>
      <p:ext uri="{BB962C8B-B14F-4D97-AF65-F5344CB8AC3E}">
        <p14:creationId xmlns:p14="http://schemas.microsoft.com/office/powerpoint/2010/main" val="3231214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4"/>
          <p:cNvPicPr>
            <a:picLocks noChangeAspect="1" noChangeArrowheads="1"/>
          </p:cNvPicPr>
          <p:nvPr/>
        </p:nvPicPr>
        <p:blipFill>
          <a:blip r:embed="rId3"/>
          <a:srcRect/>
          <a:stretch>
            <a:fillRect/>
          </a:stretch>
        </p:blipFill>
        <p:spPr bwMode="auto">
          <a:xfrm>
            <a:off x="1413165" y="110837"/>
            <a:ext cx="3253008" cy="6514219"/>
          </a:xfrm>
          <a:prstGeom prst="rect">
            <a:avLst/>
          </a:prstGeom>
          <a:noFill/>
          <a:ln w="9525">
            <a:noFill/>
            <a:miter lim="800000"/>
            <a:headEnd/>
            <a:tailEnd/>
          </a:ln>
        </p:spPr>
      </p:pic>
      <p:sp>
        <p:nvSpPr>
          <p:cNvPr id="6" name="Rectangle 5"/>
          <p:cNvSpPr/>
          <p:nvPr/>
        </p:nvSpPr>
        <p:spPr>
          <a:xfrm>
            <a:off x="5689600" y="1397153"/>
            <a:ext cx="6216650" cy="3970318"/>
          </a:xfrm>
          <a:prstGeom prst="rect">
            <a:avLst/>
          </a:prstGeom>
        </p:spPr>
        <p:txBody>
          <a:bodyPr wrap="square">
            <a:spAutoFit/>
          </a:bodyPr>
          <a:lstStyle/>
          <a:p>
            <a:r>
              <a:rPr lang="en-US" sz="2800" b="1" dirty="0"/>
              <a:t>3) Heterogeneous degree distribution:</a:t>
            </a:r>
            <a:r>
              <a:rPr lang="en-US" sz="2800" dirty="0"/>
              <a:t> </a:t>
            </a:r>
          </a:p>
          <a:p>
            <a:endParaRPr lang="en-US" sz="2800" dirty="0"/>
          </a:p>
          <a:p>
            <a:r>
              <a:rPr lang="en-US" sz="2800" dirty="0"/>
              <a:t>Most species have one or a few interactions (specialists) and a few species have most of the interactions in the network (hyper-generalists).</a:t>
            </a:r>
          </a:p>
          <a:p>
            <a:endParaRPr lang="en-US" sz="2800" dirty="0"/>
          </a:p>
          <a:p>
            <a:r>
              <a:rPr lang="en-US" sz="2800" b="1" dirty="0"/>
              <a:t>Degree:</a:t>
            </a:r>
            <a:r>
              <a:rPr lang="en-US" sz="2800" dirty="0"/>
              <a:t> The total number of interactions for a single species</a:t>
            </a:r>
          </a:p>
        </p:txBody>
      </p:sp>
    </p:spTree>
    <p:extLst>
      <p:ext uri="{BB962C8B-B14F-4D97-AF65-F5344CB8AC3E}">
        <p14:creationId xmlns:p14="http://schemas.microsoft.com/office/powerpoint/2010/main" val="127032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63774"/>
            <a:ext cx="5950424" cy="38840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707039" y="955342"/>
            <a:ext cx="4844956" cy="1036397"/>
          </a:xfrm>
          <a:solidFill>
            <a:schemeClr val="bg2"/>
          </a:solidFill>
        </p:spPr>
        <p:txBody>
          <a:bodyPr>
            <a:normAutofit/>
          </a:bodyPr>
          <a:lstStyle/>
          <a:p>
            <a:pPr algn="ctr"/>
            <a:r>
              <a:rPr lang="en-US" dirty="0"/>
              <a:t>Why networks?</a:t>
            </a:r>
          </a:p>
        </p:txBody>
      </p:sp>
      <p:sp>
        <p:nvSpPr>
          <p:cNvPr id="3" name="Content Placeholder 2"/>
          <p:cNvSpPr>
            <a:spLocks noGrp="1"/>
          </p:cNvSpPr>
          <p:nvPr>
            <p:ph idx="1"/>
          </p:nvPr>
        </p:nvSpPr>
        <p:spPr>
          <a:xfrm>
            <a:off x="2374774" y="2497540"/>
            <a:ext cx="9485130" cy="3924877"/>
          </a:xfrm>
          <a:solidFill>
            <a:srgbClr val="800000"/>
          </a:solidFill>
        </p:spPr>
        <p:txBody>
          <a:bodyPr>
            <a:normAutofit/>
          </a:bodyPr>
          <a:lstStyle/>
          <a:p>
            <a:pPr>
              <a:spcAft>
                <a:spcPts val="1200"/>
              </a:spcAft>
            </a:pPr>
            <a:endParaRPr lang="en-US" sz="100" dirty="0">
              <a:solidFill>
                <a:schemeClr val="bg1"/>
              </a:solidFill>
            </a:endParaRPr>
          </a:p>
          <a:p>
            <a:pPr>
              <a:spcAft>
                <a:spcPts val="1200"/>
              </a:spcAft>
            </a:pPr>
            <a:r>
              <a:rPr lang="en-US" sz="3000" dirty="0">
                <a:solidFill>
                  <a:schemeClr val="bg1"/>
                </a:solidFill>
              </a:rPr>
              <a:t>Make ecological complexity more tractable</a:t>
            </a:r>
          </a:p>
          <a:p>
            <a:pPr>
              <a:spcAft>
                <a:spcPts val="1200"/>
              </a:spcAft>
            </a:pPr>
            <a:r>
              <a:rPr lang="en-US" sz="3000" dirty="0">
                <a:solidFill>
                  <a:schemeClr val="bg1"/>
                </a:solidFill>
              </a:rPr>
              <a:t>Allow the study of responses of </a:t>
            </a:r>
            <a:r>
              <a:rPr lang="en-US" sz="3000" b="1" dirty="0">
                <a:solidFill>
                  <a:schemeClr val="bg1"/>
                </a:solidFill>
              </a:rPr>
              <a:t>whole communities </a:t>
            </a:r>
            <a:r>
              <a:rPr lang="en-US" sz="3000" dirty="0">
                <a:solidFill>
                  <a:schemeClr val="bg1"/>
                </a:solidFill>
              </a:rPr>
              <a:t>to perturbations.</a:t>
            </a:r>
          </a:p>
          <a:p>
            <a:pPr>
              <a:spcAft>
                <a:spcPts val="1200"/>
              </a:spcAft>
            </a:pPr>
            <a:r>
              <a:rPr lang="en-US" sz="3000" dirty="0">
                <a:solidFill>
                  <a:schemeClr val="bg1"/>
                </a:solidFill>
              </a:rPr>
              <a:t>Evaluates the </a:t>
            </a:r>
            <a:r>
              <a:rPr lang="en-US" sz="3000" b="1" dirty="0">
                <a:solidFill>
                  <a:schemeClr val="bg1"/>
                </a:solidFill>
              </a:rPr>
              <a:t>interplay between structure and dynamics </a:t>
            </a:r>
            <a:r>
              <a:rPr lang="en-US" sz="3000" dirty="0">
                <a:solidFill>
                  <a:schemeClr val="bg1"/>
                </a:solidFill>
              </a:rPr>
              <a:t>and the influence of such interplay on the system responses to perturbations</a:t>
            </a:r>
          </a:p>
          <a:p>
            <a:pPr>
              <a:spcAft>
                <a:spcPts val="1200"/>
              </a:spcAft>
            </a:pPr>
            <a:endParaRPr lang="en-US" sz="3000" dirty="0">
              <a:solidFill>
                <a:schemeClr val="bg1"/>
              </a:solidFill>
            </a:endParaRPr>
          </a:p>
        </p:txBody>
      </p:sp>
    </p:spTree>
    <p:extLst>
      <p:ext uri="{BB962C8B-B14F-4D97-AF65-F5344CB8AC3E}">
        <p14:creationId xmlns:p14="http://schemas.microsoft.com/office/powerpoint/2010/main" val="288225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41234" y="1662772"/>
            <a:ext cx="8109531" cy="3838859"/>
            <a:chOff x="1717959" y="1016001"/>
            <a:chExt cx="8109531" cy="3838859"/>
          </a:xfrm>
        </p:grpSpPr>
        <p:grpSp>
          <p:nvGrpSpPr>
            <p:cNvPr id="4" name="Group 3"/>
            <p:cNvGrpSpPr/>
            <p:nvPr/>
          </p:nvGrpSpPr>
          <p:grpSpPr>
            <a:xfrm>
              <a:off x="7675414" y="1626756"/>
              <a:ext cx="2152076" cy="3228104"/>
              <a:chOff x="7056581" y="1543628"/>
              <a:chExt cx="2152076" cy="3228104"/>
            </a:xfrm>
          </p:grpSpPr>
          <p:sp>
            <p:nvSpPr>
              <p:cNvPr id="15" name="Oval 14"/>
              <p:cNvSpPr/>
              <p:nvPr/>
            </p:nvSpPr>
            <p:spPr>
              <a:xfrm>
                <a:off x="7056581" y="15574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16" name="Oval 15"/>
              <p:cNvSpPr/>
              <p:nvPr/>
            </p:nvSpPr>
            <p:spPr>
              <a:xfrm>
                <a:off x="7070438" y="24210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17" name="Oval 16"/>
              <p:cNvSpPr/>
              <p:nvPr/>
            </p:nvSpPr>
            <p:spPr>
              <a:xfrm>
                <a:off x="7065817" y="327544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18" name="Oval 17"/>
              <p:cNvSpPr/>
              <p:nvPr/>
            </p:nvSpPr>
            <p:spPr>
              <a:xfrm>
                <a:off x="7075056" y="4152895"/>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19" name="Oval 18"/>
              <p:cNvSpPr/>
              <p:nvPr/>
            </p:nvSpPr>
            <p:spPr>
              <a:xfrm>
                <a:off x="8409709" y="15436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20" name="Oval 19"/>
              <p:cNvSpPr/>
              <p:nvPr/>
            </p:nvSpPr>
            <p:spPr>
              <a:xfrm>
                <a:off x="8423566" y="24072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21" name="Oval 20"/>
              <p:cNvSpPr/>
              <p:nvPr/>
            </p:nvSpPr>
            <p:spPr>
              <a:xfrm>
                <a:off x="8418945" y="326159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22" name="Oval 21"/>
              <p:cNvSpPr/>
              <p:nvPr/>
            </p:nvSpPr>
            <p:spPr>
              <a:xfrm>
                <a:off x="8428184" y="4046682"/>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8" name="Straight Connector 7"/>
              <p:cNvCxnSpPr>
                <a:stCxn id="15" idx="6"/>
                <a:endCxn id="19" idx="2"/>
              </p:cNvCxnSpPr>
              <p:nvPr/>
            </p:nvCxnSpPr>
            <p:spPr>
              <a:xfrm flipV="1">
                <a:off x="7841672" y="18530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6"/>
                <a:endCxn id="22" idx="2"/>
              </p:cNvCxnSpPr>
              <p:nvPr/>
            </p:nvCxnSpPr>
            <p:spPr>
              <a:xfrm>
                <a:off x="7841672" y="1866900"/>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a:endCxn id="16" idx="6"/>
              </p:cNvCxnSpPr>
              <p:nvPr/>
            </p:nvCxnSpPr>
            <p:spPr>
              <a:xfrm flipH="1">
                <a:off x="7855529" y="1853047"/>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6"/>
                <a:endCxn id="20" idx="2"/>
              </p:cNvCxnSpPr>
              <p:nvPr/>
            </p:nvCxnSpPr>
            <p:spPr>
              <a:xfrm>
                <a:off x="7841672" y="1866900"/>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7" idx="6"/>
              </p:cNvCxnSpPr>
              <p:nvPr/>
            </p:nvCxnSpPr>
            <p:spPr>
              <a:xfrm flipH="1">
                <a:off x="7850908" y="1853047"/>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18" idx="6"/>
              </p:cNvCxnSpPr>
              <p:nvPr/>
            </p:nvCxnSpPr>
            <p:spPr>
              <a:xfrm flipH="1">
                <a:off x="7823201" y="1853047"/>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6"/>
                <a:endCxn id="21" idx="2"/>
              </p:cNvCxnSpPr>
              <p:nvPr/>
            </p:nvCxnSpPr>
            <p:spPr>
              <a:xfrm>
                <a:off x="7841672" y="1866900"/>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2"/>
                <a:endCxn id="16" idx="6"/>
              </p:cNvCxnSpPr>
              <p:nvPr/>
            </p:nvCxnSpPr>
            <p:spPr>
              <a:xfrm flipH="1">
                <a:off x="7855529" y="27166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68977" y="1626756"/>
              <a:ext cx="2152076" cy="3228104"/>
              <a:chOff x="6294581" y="1483592"/>
              <a:chExt cx="2152076" cy="3228104"/>
            </a:xfrm>
          </p:grpSpPr>
          <p:sp>
            <p:nvSpPr>
              <p:cNvPr id="50" name="Oval 49"/>
              <p:cNvSpPr/>
              <p:nvPr/>
            </p:nvSpPr>
            <p:spPr>
              <a:xfrm>
                <a:off x="6294581" y="149744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51" name="Oval 50"/>
              <p:cNvSpPr/>
              <p:nvPr/>
            </p:nvSpPr>
            <p:spPr>
              <a:xfrm>
                <a:off x="6308438" y="236104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52" name="Oval 51"/>
              <p:cNvSpPr/>
              <p:nvPr/>
            </p:nvSpPr>
            <p:spPr>
              <a:xfrm>
                <a:off x="6303817" y="3215407"/>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53" name="Oval 52"/>
              <p:cNvSpPr/>
              <p:nvPr/>
            </p:nvSpPr>
            <p:spPr>
              <a:xfrm>
                <a:off x="6313056" y="4092859"/>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54" name="Oval 53"/>
              <p:cNvSpPr/>
              <p:nvPr/>
            </p:nvSpPr>
            <p:spPr>
              <a:xfrm>
                <a:off x="7647709" y="148359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55" name="Oval 54"/>
              <p:cNvSpPr/>
              <p:nvPr/>
            </p:nvSpPr>
            <p:spPr>
              <a:xfrm>
                <a:off x="7661566" y="234719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56" name="Oval 55"/>
              <p:cNvSpPr/>
              <p:nvPr/>
            </p:nvSpPr>
            <p:spPr>
              <a:xfrm>
                <a:off x="7656945" y="3201554"/>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57" name="Oval 56"/>
              <p:cNvSpPr/>
              <p:nvPr/>
            </p:nvSpPr>
            <p:spPr>
              <a:xfrm>
                <a:off x="7666184" y="3986646"/>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58" name="Straight Connector 57"/>
              <p:cNvCxnSpPr>
                <a:endCxn id="57" idx="2"/>
              </p:cNvCxnSpPr>
              <p:nvPr/>
            </p:nvCxnSpPr>
            <p:spPr>
              <a:xfrm flipV="1">
                <a:off x="7061199" y="4296065"/>
                <a:ext cx="604985" cy="87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6"/>
                <a:endCxn id="57" idx="2"/>
              </p:cNvCxnSpPr>
              <p:nvPr/>
            </p:nvCxnSpPr>
            <p:spPr>
              <a:xfrm>
                <a:off x="7079672" y="1806864"/>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4" idx="2"/>
                <a:endCxn id="51" idx="6"/>
              </p:cNvCxnSpPr>
              <p:nvPr/>
            </p:nvCxnSpPr>
            <p:spPr>
              <a:xfrm flipH="1">
                <a:off x="7093529" y="1793011"/>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0" idx="6"/>
                <a:endCxn id="55" idx="2"/>
              </p:cNvCxnSpPr>
              <p:nvPr/>
            </p:nvCxnSpPr>
            <p:spPr>
              <a:xfrm>
                <a:off x="7079672" y="1806864"/>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4" idx="2"/>
                <a:endCxn id="52" idx="6"/>
              </p:cNvCxnSpPr>
              <p:nvPr/>
            </p:nvCxnSpPr>
            <p:spPr>
              <a:xfrm flipH="1">
                <a:off x="7088908" y="1793011"/>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4" idx="2"/>
                <a:endCxn id="53" idx="6"/>
              </p:cNvCxnSpPr>
              <p:nvPr/>
            </p:nvCxnSpPr>
            <p:spPr>
              <a:xfrm flipH="1">
                <a:off x="7061201" y="1793011"/>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0" idx="6"/>
                <a:endCxn id="56" idx="2"/>
              </p:cNvCxnSpPr>
              <p:nvPr/>
            </p:nvCxnSpPr>
            <p:spPr>
              <a:xfrm>
                <a:off x="7079672" y="1806864"/>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5" idx="2"/>
                <a:endCxn id="51" idx="6"/>
              </p:cNvCxnSpPr>
              <p:nvPr/>
            </p:nvCxnSpPr>
            <p:spPr>
              <a:xfrm flipH="1">
                <a:off x="7093529" y="2656611"/>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717959" y="1626756"/>
              <a:ext cx="2152076" cy="3228104"/>
              <a:chOff x="9328726" y="1414320"/>
              <a:chExt cx="2152076" cy="3228104"/>
            </a:xfrm>
          </p:grpSpPr>
          <p:sp>
            <p:nvSpPr>
              <p:cNvPr id="67" name="Oval 66"/>
              <p:cNvSpPr/>
              <p:nvPr/>
            </p:nvSpPr>
            <p:spPr>
              <a:xfrm>
                <a:off x="9328726" y="142817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68" name="Oval 67"/>
              <p:cNvSpPr/>
              <p:nvPr/>
            </p:nvSpPr>
            <p:spPr>
              <a:xfrm>
                <a:off x="9342583" y="229177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69" name="Oval 68"/>
              <p:cNvSpPr/>
              <p:nvPr/>
            </p:nvSpPr>
            <p:spPr>
              <a:xfrm>
                <a:off x="9337962" y="314613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70" name="Oval 69"/>
              <p:cNvSpPr/>
              <p:nvPr/>
            </p:nvSpPr>
            <p:spPr>
              <a:xfrm>
                <a:off x="9347201" y="4023587"/>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71" name="Oval 70"/>
              <p:cNvSpPr/>
              <p:nvPr/>
            </p:nvSpPr>
            <p:spPr>
              <a:xfrm>
                <a:off x="10681854" y="141432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72" name="Oval 71"/>
              <p:cNvSpPr/>
              <p:nvPr/>
            </p:nvSpPr>
            <p:spPr>
              <a:xfrm>
                <a:off x="10695711" y="227792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73" name="Oval 72"/>
              <p:cNvSpPr/>
              <p:nvPr/>
            </p:nvSpPr>
            <p:spPr>
              <a:xfrm>
                <a:off x="10691090" y="313228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74" name="Oval 73"/>
              <p:cNvSpPr/>
              <p:nvPr/>
            </p:nvSpPr>
            <p:spPr>
              <a:xfrm>
                <a:off x="10700329" y="3917374"/>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75" name="Straight Connector 74"/>
              <p:cNvCxnSpPr>
                <a:endCxn id="74" idx="2"/>
              </p:cNvCxnSpPr>
              <p:nvPr/>
            </p:nvCxnSpPr>
            <p:spPr>
              <a:xfrm flipV="1">
                <a:off x="10095344" y="4226793"/>
                <a:ext cx="604985" cy="87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9" idx="6"/>
                <a:endCxn id="74" idx="2"/>
              </p:cNvCxnSpPr>
              <p:nvPr/>
            </p:nvCxnSpPr>
            <p:spPr>
              <a:xfrm>
                <a:off x="10123053" y="3455554"/>
                <a:ext cx="577276" cy="7712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1" idx="2"/>
                <a:endCxn id="68" idx="6"/>
              </p:cNvCxnSpPr>
              <p:nvPr/>
            </p:nvCxnSpPr>
            <p:spPr>
              <a:xfrm flipH="1">
                <a:off x="10127674" y="1723739"/>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6"/>
                <a:endCxn id="72" idx="2"/>
              </p:cNvCxnSpPr>
              <p:nvPr/>
            </p:nvCxnSpPr>
            <p:spPr>
              <a:xfrm>
                <a:off x="10113817" y="1737592"/>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3" idx="2"/>
                <a:endCxn id="69" idx="6"/>
              </p:cNvCxnSpPr>
              <p:nvPr/>
            </p:nvCxnSpPr>
            <p:spPr>
              <a:xfrm flipH="1">
                <a:off x="10123053" y="3441701"/>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3" idx="2"/>
                <a:endCxn id="70" idx="6"/>
              </p:cNvCxnSpPr>
              <p:nvPr/>
            </p:nvCxnSpPr>
            <p:spPr>
              <a:xfrm flipH="1">
                <a:off x="10095346" y="3441701"/>
                <a:ext cx="595744" cy="891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7" idx="6"/>
                <a:endCxn id="73" idx="2"/>
              </p:cNvCxnSpPr>
              <p:nvPr/>
            </p:nvCxnSpPr>
            <p:spPr>
              <a:xfrm>
                <a:off x="10113817" y="1737592"/>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2" idx="2"/>
                <a:endCxn id="68" idx="6"/>
              </p:cNvCxnSpPr>
              <p:nvPr/>
            </p:nvCxnSpPr>
            <p:spPr>
              <a:xfrm flipH="1">
                <a:off x="10127674" y="2587339"/>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Oval 85"/>
            <p:cNvSpPr/>
            <p:nvPr/>
          </p:nvSpPr>
          <p:spPr>
            <a:xfrm>
              <a:off x="2410693"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87" name="Oval 86"/>
            <p:cNvSpPr/>
            <p:nvPr/>
          </p:nvSpPr>
          <p:spPr>
            <a:xfrm>
              <a:off x="5444839"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88" name="Oval 87"/>
            <p:cNvSpPr/>
            <p:nvPr/>
          </p:nvSpPr>
          <p:spPr>
            <a:xfrm>
              <a:off x="8414330"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grpSp>
      <p:sp>
        <p:nvSpPr>
          <p:cNvPr id="66" name="Title 1"/>
          <p:cNvSpPr>
            <a:spLocks noGrp="1"/>
          </p:cNvSpPr>
          <p:nvPr>
            <p:ph type="title"/>
          </p:nvPr>
        </p:nvSpPr>
        <p:spPr>
          <a:xfrm>
            <a:off x="3746813" y="144964"/>
            <a:ext cx="4723006" cy="845820"/>
          </a:xfrm>
        </p:spPr>
        <p:txBody>
          <a:bodyPr/>
          <a:lstStyle/>
          <a:p>
            <a:pPr algn="ctr"/>
            <a:r>
              <a:rPr lang="en-US" dirty="0"/>
              <a:t>Degree distribution</a:t>
            </a:r>
          </a:p>
        </p:txBody>
      </p:sp>
      <p:sp>
        <p:nvSpPr>
          <p:cNvPr id="83" name="TextBox 82"/>
          <p:cNvSpPr txBox="1"/>
          <p:nvPr/>
        </p:nvSpPr>
        <p:spPr>
          <a:xfrm>
            <a:off x="3133493" y="847493"/>
            <a:ext cx="5965902" cy="523220"/>
          </a:xfrm>
          <a:prstGeom prst="rect">
            <a:avLst/>
          </a:prstGeom>
          <a:noFill/>
        </p:spPr>
        <p:txBody>
          <a:bodyPr wrap="square" rtlCol="0">
            <a:spAutoFit/>
          </a:bodyPr>
          <a:lstStyle/>
          <a:p>
            <a:pPr algn="ctr"/>
            <a:r>
              <a:rPr lang="en-US" sz="2800" b="1" dirty="0">
                <a:solidFill>
                  <a:srgbClr val="C00000"/>
                </a:solidFill>
              </a:rPr>
              <a:t>More heterogeneous?</a:t>
            </a:r>
          </a:p>
        </p:txBody>
      </p:sp>
      <p:sp>
        <p:nvSpPr>
          <p:cNvPr id="84" name="TextBox 83"/>
          <p:cNvSpPr txBox="1"/>
          <p:nvPr/>
        </p:nvSpPr>
        <p:spPr>
          <a:xfrm>
            <a:off x="1260088" y="5809786"/>
            <a:ext cx="3624146" cy="523220"/>
          </a:xfrm>
          <a:prstGeom prst="rect">
            <a:avLst/>
          </a:prstGeom>
          <a:noFill/>
        </p:spPr>
        <p:txBody>
          <a:bodyPr wrap="square" rtlCol="0">
            <a:spAutoFit/>
          </a:bodyPr>
          <a:lstStyle/>
          <a:p>
            <a:pPr algn="ctr"/>
            <a:r>
              <a:rPr lang="en-US" sz="2800" b="1" dirty="0">
                <a:solidFill>
                  <a:srgbClr val="C00000"/>
                </a:solidFill>
              </a:rPr>
              <a:t>More homogeneous</a:t>
            </a:r>
          </a:p>
        </p:txBody>
      </p:sp>
      <p:sp>
        <p:nvSpPr>
          <p:cNvPr id="89" name="TextBox 88"/>
          <p:cNvSpPr txBox="1"/>
          <p:nvPr/>
        </p:nvSpPr>
        <p:spPr>
          <a:xfrm>
            <a:off x="7278030" y="5794918"/>
            <a:ext cx="3624146" cy="523220"/>
          </a:xfrm>
          <a:prstGeom prst="rect">
            <a:avLst/>
          </a:prstGeom>
          <a:noFill/>
        </p:spPr>
        <p:txBody>
          <a:bodyPr wrap="square" rtlCol="0">
            <a:spAutoFit/>
          </a:bodyPr>
          <a:lstStyle/>
          <a:p>
            <a:pPr algn="ctr"/>
            <a:r>
              <a:rPr lang="en-US" sz="2800" b="1" dirty="0">
                <a:solidFill>
                  <a:srgbClr val="C00000"/>
                </a:solidFill>
              </a:rPr>
              <a:t>More heterogeneous</a:t>
            </a:r>
          </a:p>
        </p:txBody>
      </p:sp>
    </p:spTree>
    <p:extLst>
      <p:ext uri="{BB962C8B-B14F-4D97-AF65-F5344CB8AC3E}">
        <p14:creationId xmlns:p14="http://schemas.microsoft.com/office/powerpoint/2010/main" val="42327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fade">
                                      <p:cBhvr>
                                        <p:cTn id="1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90700" y="1724085"/>
            <a:ext cx="9977006" cy="4524315"/>
          </a:xfrm>
          <a:prstGeom prst="rect">
            <a:avLst/>
          </a:prstGeom>
        </p:spPr>
        <p:txBody>
          <a:bodyPr wrap="square">
            <a:spAutoFit/>
          </a:bodyPr>
          <a:lstStyle/>
          <a:p>
            <a:pPr marL="457200" indent="-457200">
              <a:lnSpc>
                <a:spcPct val="150000"/>
              </a:lnSpc>
              <a:buAutoNum type="arabicParenR"/>
            </a:pPr>
            <a:r>
              <a:rPr lang="en-US" sz="3200" dirty="0">
                <a:ea typeface="Calibri" panose="020F0502020204030204" pitchFamily="34" charset="0"/>
              </a:rPr>
              <a:t>More animal than plant species</a:t>
            </a:r>
          </a:p>
          <a:p>
            <a:pPr marL="457200" indent="-457200">
              <a:lnSpc>
                <a:spcPct val="150000"/>
              </a:lnSpc>
              <a:buAutoNum type="arabicParenR"/>
            </a:pPr>
            <a:r>
              <a:rPr lang="en-US" sz="3200" dirty="0">
                <a:ea typeface="Calibri" panose="020F0502020204030204" pitchFamily="34" charset="0"/>
              </a:rPr>
              <a:t>Moderate connectance</a:t>
            </a:r>
          </a:p>
          <a:p>
            <a:pPr marL="457200" indent="-457200">
              <a:lnSpc>
                <a:spcPct val="150000"/>
              </a:lnSpc>
              <a:buAutoNum type="arabicParenR"/>
            </a:pPr>
            <a:r>
              <a:rPr lang="en-US" sz="3200" dirty="0">
                <a:ea typeface="Calibri" panose="020F0502020204030204" pitchFamily="34" charset="0"/>
              </a:rPr>
              <a:t>Highly heterogeneous degree distribution</a:t>
            </a:r>
          </a:p>
          <a:p>
            <a:pPr marL="457200" indent="-457200">
              <a:lnSpc>
                <a:spcPct val="150000"/>
              </a:lnSpc>
              <a:buAutoNum type="arabicParenR"/>
            </a:pPr>
            <a:r>
              <a:rPr lang="en-US" sz="3200" dirty="0">
                <a:ea typeface="Calibri" panose="020F0502020204030204" pitchFamily="34" charset="0"/>
              </a:rPr>
              <a:t>High nestedness</a:t>
            </a:r>
          </a:p>
          <a:p>
            <a:pPr marL="457200" indent="-457200">
              <a:lnSpc>
                <a:spcPct val="150000"/>
              </a:lnSpc>
              <a:buAutoNum type="arabicParenR"/>
            </a:pPr>
            <a:r>
              <a:rPr lang="en-US" sz="3200" dirty="0">
                <a:ea typeface="Calibri" panose="020F0502020204030204" pitchFamily="34" charset="0"/>
              </a:rPr>
              <a:t>Moderate modularity</a:t>
            </a:r>
          </a:p>
          <a:p>
            <a:pPr marL="457200" indent="-457200">
              <a:lnSpc>
                <a:spcPct val="150000"/>
              </a:lnSpc>
              <a:buAutoNum type="arabicParenR"/>
            </a:pPr>
            <a:r>
              <a:rPr lang="en-US" sz="3200" dirty="0">
                <a:ea typeface="Calibri" panose="020F0502020204030204" pitchFamily="34" charset="0"/>
              </a:rPr>
              <a:t>Asymmetric dependences (interaction frequency)</a:t>
            </a:r>
          </a:p>
        </p:txBody>
      </p:sp>
      <p:sp>
        <p:nvSpPr>
          <p:cNvPr id="6" name="Rectangle 5"/>
          <p:cNvSpPr/>
          <p:nvPr/>
        </p:nvSpPr>
        <p:spPr>
          <a:xfrm>
            <a:off x="1255081" y="1015075"/>
            <a:ext cx="9605635"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dirty="0">
                <a:ea typeface="Calibri" panose="020F0502020204030204" pitchFamily="34" charset="0"/>
              </a:rPr>
              <a:t>If a new mutualistic network was sampled in the field, it would likely exhibit:</a:t>
            </a:r>
            <a:endParaRPr lang="en-US" sz="2400" dirty="0"/>
          </a:p>
        </p:txBody>
      </p:sp>
      <p:sp>
        <p:nvSpPr>
          <p:cNvPr id="2" name="Rectangle 1"/>
          <p:cNvSpPr/>
          <p:nvPr/>
        </p:nvSpPr>
        <p:spPr>
          <a:xfrm>
            <a:off x="1652337" y="2598821"/>
            <a:ext cx="7828547" cy="290362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9" name="Group 8"/>
          <p:cNvGrpSpPr/>
          <p:nvPr/>
        </p:nvGrpSpPr>
        <p:grpSpPr>
          <a:xfrm>
            <a:off x="3168315" y="3144253"/>
            <a:ext cx="2889585" cy="1435768"/>
            <a:chOff x="3168315" y="3144253"/>
            <a:chExt cx="2889585" cy="1435768"/>
          </a:xfrm>
        </p:grpSpPr>
        <p:cxnSp>
          <p:nvCxnSpPr>
            <p:cNvPr id="7" name="Straight Connector 6"/>
            <p:cNvCxnSpPr/>
            <p:nvPr/>
          </p:nvCxnSpPr>
          <p:spPr>
            <a:xfrm>
              <a:off x="4074695" y="3144253"/>
              <a:ext cx="1983205"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168315" y="4580021"/>
              <a:ext cx="192024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itle 1">
            <a:extLst>
              <a:ext uri="{FF2B5EF4-FFF2-40B4-BE49-F238E27FC236}">
                <a16:creationId xmlns:a16="http://schemas.microsoft.com/office/drawing/2014/main" id="{B21FD292-93A2-4F4E-A976-1D268A6BFF47}"/>
              </a:ext>
            </a:extLst>
          </p:cNvPr>
          <p:cNvSpPr txBox="1">
            <a:spLocks/>
          </p:cNvSpPr>
          <p:nvPr/>
        </p:nvSpPr>
        <p:spPr>
          <a:xfrm>
            <a:off x="1555172" y="65474"/>
            <a:ext cx="9005455"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Network Structure</a:t>
            </a:r>
          </a:p>
        </p:txBody>
      </p:sp>
    </p:spTree>
    <p:extLst>
      <p:ext uri="{BB962C8B-B14F-4D97-AF65-F5344CB8AC3E}">
        <p14:creationId xmlns:p14="http://schemas.microsoft.com/office/powerpoint/2010/main" val="3763743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65171" y="2010669"/>
          <a:ext cx="3214712" cy="2889256"/>
        </p:xfrm>
        <a:graphic>
          <a:graphicData uri="http://schemas.openxmlformats.org/drawingml/2006/table">
            <a:tbl>
              <a:tblPr firstRow="1" bandRow="1">
                <a:tableStyleId>{5C22544A-7EE6-4342-B048-85BDC9FD1C3A}</a:tableStyleId>
              </a:tblPr>
              <a:tblGrid>
                <a:gridCol w="803678">
                  <a:extLst>
                    <a:ext uri="{9D8B030D-6E8A-4147-A177-3AD203B41FA5}">
                      <a16:colId xmlns:a16="http://schemas.microsoft.com/office/drawing/2014/main" val="20000"/>
                    </a:ext>
                  </a:extLst>
                </a:gridCol>
                <a:gridCol w="803678">
                  <a:extLst>
                    <a:ext uri="{9D8B030D-6E8A-4147-A177-3AD203B41FA5}">
                      <a16:colId xmlns:a16="http://schemas.microsoft.com/office/drawing/2014/main" val="20001"/>
                    </a:ext>
                  </a:extLst>
                </a:gridCol>
                <a:gridCol w="803678">
                  <a:extLst>
                    <a:ext uri="{9D8B030D-6E8A-4147-A177-3AD203B41FA5}">
                      <a16:colId xmlns:a16="http://schemas.microsoft.com/office/drawing/2014/main" val="20002"/>
                    </a:ext>
                  </a:extLst>
                </a:gridCol>
                <a:gridCol w="803678">
                  <a:extLst>
                    <a:ext uri="{9D8B030D-6E8A-4147-A177-3AD203B41FA5}">
                      <a16:colId xmlns:a16="http://schemas.microsoft.com/office/drawing/2014/main" val="20003"/>
                    </a:ext>
                  </a:extLst>
                </a:gridCol>
              </a:tblGrid>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3" name="Picture 12" descr="images.jpg"/>
          <p:cNvPicPr>
            <a:picLocks noChangeAspect="1"/>
          </p:cNvPicPr>
          <p:nvPr/>
        </p:nvPicPr>
        <p:blipFill>
          <a:blip r:embed="rId3" cstate="print"/>
          <a:stretch>
            <a:fillRect/>
          </a:stretch>
        </p:blipFill>
        <p:spPr>
          <a:xfrm>
            <a:off x="1379356" y="2113843"/>
            <a:ext cx="667614" cy="500066"/>
          </a:xfrm>
          <a:prstGeom prst="rect">
            <a:avLst/>
          </a:prstGeom>
        </p:spPr>
      </p:pic>
      <p:pic>
        <p:nvPicPr>
          <p:cNvPr id="14" name="Picture 13" descr="flower23.jpg"/>
          <p:cNvPicPr>
            <a:picLocks noChangeAspect="1"/>
          </p:cNvPicPr>
          <p:nvPr/>
        </p:nvPicPr>
        <p:blipFill>
          <a:blip r:embed="rId4" cstate="print"/>
          <a:stretch>
            <a:fillRect/>
          </a:stretch>
        </p:blipFill>
        <p:spPr>
          <a:xfrm>
            <a:off x="1307918" y="2756785"/>
            <a:ext cx="748042" cy="571504"/>
          </a:xfrm>
          <a:prstGeom prst="rect">
            <a:avLst/>
          </a:prstGeom>
        </p:spPr>
      </p:pic>
      <p:pic>
        <p:nvPicPr>
          <p:cNvPr id="15" name="Imagen 14"/>
          <p:cNvPicPr>
            <a:picLocks noChangeAspect="1"/>
          </p:cNvPicPr>
          <p:nvPr/>
        </p:nvPicPr>
        <p:blipFill>
          <a:blip r:embed="rId5" cstate="print"/>
          <a:srcRect r="21641"/>
          <a:stretch>
            <a:fillRect/>
          </a:stretch>
        </p:blipFill>
        <p:spPr bwMode="auto">
          <a:xfrm>
            <a:off x="1379356" y="3473804"/>
            <a:ext cx="642942" cy="619197"/>
          </a:xfrm>
          <a:prstGeom prst="rect">
            <a:avLst/>
          </a:prstGeom>
          <a:noFill/>
          <a:ln w="9525">
            <a:noFill/>
            <a:miter lim="800000"/>
            <a:headEnd/>
            <a:tailEnd/>
          </a:ln>
        </p:spPr>
      </p:pic>
      <p:pic>
        <p:nvPicPr>
          <p:cNvPr id="17" name="Picture 16" descr="Bombus_fraternus,_back,I_SD10862.jpg"/>
          <p:cNvPicPr>
            <a:picLocks noChangeAspect="1"/>
          </p:cNvPicPr>
          <p:nvPr/>
        </p:nvPicPr>
        <p:blipFill>
          <a:blip r:embed="rId6" cstate="print"/>
          <a:stretch>
            <a:fillRect/>
          </a:stretch>
        </p:blipFill>
        <p:spPr>
          <a:xfrm>
            <a:off x="2165174" y="1328025"/>
            <a:ext cx="731546" cy="589810"/>
          </a:xfrm>
          <a:prstGeom prst="rect">
            <a:avLst/>
          </a:prstGeom>
        </p:spPr>
      </p:pic>
      <p:pic>
        <p:nvPicPr>
          <p:cNvPr id="18" name="Picture 17" descr="mariposa-oruga-transparente.jpg"/>
          <p:cNvPicPr>
            <a:picLocks noChangeAspect="1"/>
          </p:cNvPicPr>
          <p:nvPr/>
        </p:nvPicPr>
        <p:blipFill>
          <a:blip r:embed="rId7" cstate="print"/>
          <a:srcRect l="6615" t="4234"/>
          <a:stretch>
            <a:fillRect/>
          </a:stretch>
        </p:blipFill>
        <p:spPr>
          <a:xfrm>
            <a:off x="3808248" y="1399463"/>
            <a:ext cx="714380" cy="572342"/>
          </a:xfrm>
          <a:prstGeom prst="rect">
            <a:avLst/>
          </a:prstGeom>
        </p:spPr>
      </p:pic>
      <p:pic>
        <p:nvPicPr>
          <p:cNvPr id="19" name="Imagen 58"/>
          <p:cNvPicPr>
            <a:picLocks noChangeAspect="1"/>
          </p:cNvPicPr>
          <p:nvPr/>
        </p:nvPicPr>
        <p:blipFill>
          <a:blip r:embed="rId8" cstate="print"/>
          <a:srcRect l="34126" r="5556" b="8974"/>
          <a:stretch>
            <a:fillRect/>
          </a:stretch>
        </p:blipFill>
        <p:spPr bwMode="auto">
          <a:xfrm>
            <a:off x="3022430" y="1328025"/>
            <a:ext cx="714380" cy="667840"/>
          </a:xfrm>
          <a:prstGeom prst="rect">
            <a:avLst/>
          </a:prstGeom>
          <a:noFill/>
          <a:ln w="9525">
            <a:noFill/>
            <a:miter lim="800000"/>
            <a:headEnd/>
            <a:tailEnd/>
          </a:ln>
        </p:spPr>
      </p:pic>
      <p:pic>
        <p:nvPicPr>
          <p:cNvPr id="20" name="Imagen 13"/>
          <p:cNvPicPr>
            <a:picLocks noChangeAspect="1"/>
          </p:cNvPicPr>
          <p:nvPr/>
        </p:nvPicPr>
        <p:blipFill>
          <a:blip r:embed="rId9" cstate="print"/>
          <a:srcRect/>
          <a:stretch>
            <a:fillRect/>
          </a:stretch>
        </p:blipFill>
        <p:spPr bwMode="auto">
          <a:xfrm>
            <a:off x="4594066" y="1328025"/>
            <a:ext cx="642942" cy="642942"/>
          </a:xfrm>
          <a:prstGeom prst="rect">
            <a:avLst/>
          </a:prstGeom>
          <a:noFill/>
          <a:ln w="9525">
            <a:noFill/>
            <a:miter lim="800000"/>
            <a:headEnd/>
            <a:tailEnd/>
          </a:ln>
        </p:spPr>
      </p:pic>
      <p:pic>
        <p:nvPicPr>
          <p:cNvPr id="21" name="Imagen 12"/>
          <p:cNvPicPr>
            <a:picLocks noChangeAspect="1"/>
          </p:cNvPicPr>
          <p:nvPr/>
        </p:nvPicPr>
        <p:blipFill>
          <a:blip r:embed="rId10" cstate="print"/>
          <a:srcRect/>
          <a:stretch>
            <a:fillRect/>
          </a:stretch>
        </p:blipFill>
        <p:spPr bwMode="auto">
          <a:xfrm>
            <a:off x="1307918" y="4256983"/>
            <a:ext cx="816902" cy="700202"/>
          </a:xfrm>
          <a:prstGeom prst="rect">
            <a:avLst/>
          </a:prstGeom>
          <a:noFill/>
          <a:ln w="9525">
            <a:noFill/>
            <a:miter lim="800000"/>
            <a:headEnd/>
            <a:tailEnd/>
          </a:ln>
        </p:spPr>
      </p:pic>
      <p:sp>
        <p:nvSpPr>
          <p:cNvPr id="31" name="TextBox 30"/>
          <p:cNvSpPr txBox="1">
            <a:spLocks noChangeArrowheads="1"/>
          </p:cNvSpPr>
          <p:nvPr/>
        </p:nvSpPr>
        <p:spPr bwMode="auto">
          <a:xfrm>
            <a:off x="2308051" y="5081203"/>
            <a:ext cx="2857521" cy="461665"/>
          </a:xfrm>
          <a:prstGeom prst="rect">
            <a:avLst/>
          </a:prstGeom>
          <a:noFill/>
          <a:ln w="9525">
            <a:noFill/>
            <a:miter lim="800000"/>
            <a:headEnd/>
            <a:tailEnd/>
          </a:ln>
        </p:spPr>
        <p:txBody>
          <a:bodyPr wrap="square">
            <a:spAutoFit/>
          </a:bodyPr>
          <a:lstStyle/>
          <a:p>
            <a:pPr algn="ctr"/>
            <a:r>
              <a:rPr lang="es-ES_tradnl" sz="2400" dirty="0" err="1"/>
              <a:t>Nested</a:t>
            </a:r>
            <a:r>
              <a:rPr lang="es-ES_tradnl" sz="2400" dirty="0"/>
              <a:t> </a:t>
            </a:r>
            <a:r>
              <a:rPr lang="es-ES_tradnl" sz="2400" dirty="0" err="1"/>
              <a:t>network</a:t>
            </a:r>
            <a:endParaRPr lang="es-ES_tradnl" sz="2400" dirty="0"/>
          </a:p>
        </p:txBody>
      </p:sp>
      <p:sp>
        <p:nvSpPr>
          <p:cNvPr id="33" name="Title 1"/>
          <p:cNvSpPr txBox="1">
            <a:spLocks/>
          </p:cNvSpPr>
          <p:nvPr/>
        </p:nvSpPr>
        <p:spPr>
          <a:xfrm>
            <a:off x="3936381" y="148433"/>
            <a:ext cx="4361986"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latin typeface="+mn-lt"/>
              </a:rPr>
              <a:t>Nestedness</a:t>
            </a:r>
            <a:endParaRPr lang="en-US" sz="4000" dirty="0">
              <a:latin typeface="+mn-lt"/>
            </a:endParaRPr>
          </a:p>
        </p:txBody>
      </p:sp>
      <p:graphicFrame>
        <p:nvGraphicFramePr>
          <p:cNvPr id="16" name="Table 15"/>
          <p:cNvGraphicFramePr>
            <a:graphicFrameLocks noGrp="1"/>
          </p:cNvGraphicFramePr>
          <p:nvPr/>
        </p:nvGraphicFramePr>
        <p:xfrm>
          <a:off x="6594335" y="1953408"/>
          <a:ext cx="3214712" cy="2889256"/>
        </p:xfrm>
        <a:graphic>
          <a:graphicData uri="http://schemas.openxmlformats.org/drawingml/2006/table">
            <a:tbl>
              <a:tblPr firstRow="1" bandRow="1">
                <a:tableStyleId>{5C22544A-7EE6-4342-B048-85BDC9FD1C3A}</a:tableStyleId>
              </a:tblPr>
              <a:tblGrid>
                <a:gridCol w="803678">
                  <a:extLst>
                    <a:ext uri="{9D8B030D-6E8A-4147-A177-3AD203B41FA5}">
                      <a16:colId xmlns:a16="http://schemas.microsoft.com/office/drawing/2014/main" val="20000"/>
                    </a:ext>
                  </a:extLst>
                </a:gridCol>
                <a:gridCol w="803678">
                  <a:extLst>
                    <a:ext uri="{9D8B030D-6E8A-4147-A177-3AD203B41FA5}">
                      <a16:colId xmlns:a16="http://schemas.microsoft.com/office/drawing/2014/main" val="20001"/>
                    </a:ext>
                  </a:extLst>
                </a:gridCol>
                <a:gridCol w="803678">
                  <a:extLst>
                    <a:ext uri="{9D8B030D-6E8A-4147-A177-3AD203B41FA5}">
                      <a16:colId xmlns:a16="http://schemas.microsoft.com/office/drawing/2014/main" val="20002"/>
                    </a:ext>
                  </a:extLst>
                </a:gridCol>
                <a:gridCol w="803678">
                  <a:extLst>
                    <a:ext uri="{9D8B030D-6E8A-4147-A177-3AD203B41FA5}">
                      <a16:colId xmlns:a16="http://schemas.microsoft.com/office/drawing/2014/main" val="20003"/>
                    </a:ext>
                  </a:extLst>
                </a:gridCol>
              </a:tblGrid>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bl>
          </a:graphicData>
        </a:graphic>
      </p:graphicFrame>
      <p:grpSp>
        <p:nvGrpSpPr>
          <p:cNvPr id="2" name="Group 1"/>
          <p:cNvGrpSpPr/>
          <p:nvPr/>
        </p:nvGrpSpPr>
        <p:grpSpPr>
          <a:xfrm>
            <a:off x="5737082" y="1270765"/>
            <a:ext cx="3929090" cy="4233701"/>
            <a:chOff x="5737082" y="1270765"/>
            <a:chExt cx="3929090" cy="4233701"/>
          </a:xfrm>
        </p:grpSpPr>
        <p:pic>
          <p:nvPicPr>
            <p:cNvPr id="22" name="Picture 21" descr="images.jpg"/>
            <p:cNvPicPr>
              <a:picLocks noChangeAspect="1"/>
            </p:cNvPicPr>
            <p:nvPr/>
          </p:nvPicPr>
          <p:blipFill>
            <a:blip r:embed="rId3" cstate="print"/>
            <a:stretch>
              <a:fillRect/>
            </a:stretch>
          </p:blipFill>
          <p:spPr>
            <a:xfrm>
              <a:off x="5808520" y="2056583"/>
              <a:ext cx="667614" cy="500066"/>
            </a:xfrm>
            <a:prstGeom prst="rect">
              <a:avLst/>
            </a:prstGeom>
          </p:spPr>
        </p:pic>
        <p:pic>
          <p:nvPicPr>
            <p:cNvPr id="23" name="Picture 22" descr="flower23.jpg"/>
            <p:cNvPicPr>
              <a:picLocks noChangeAspect="1"/>
            </p:cNvPicPr>
            <p:nvPr/>
          </p:nvPicPr>
          <p:blipFill>
            <a:blip r:embed="rId4" cstate="print"/>
            <a:stretch>
              <a:fillRect/>
            </a:stretch>
          </p:blipFill>
          <p:spPr>
            <a:xfrm>
              <a:off x="5737082" y="2699525"/>
              <a:ext cx="748042" cy="571504"/>
            </a:xfrm>
            <a:prstGeom prst="rect">
              <a:avLst/>
            </a:prstGeom>
          </p:spPr>
        </p:pic>
        <p:pic>
          <p:nvPicPr>
            <p:cNvPr id="24" name="Imagen 14"/>
            <p:cNvPicPr>
              <a:picLocks noChangeAspect="1"/>
            </p:cNvPicPr>
            <p:nvPr/>
          </p:nvPicPr>
          <p:blipFill>
            <a:blip r:embed="rId5" cstate="print"/>
            <a:srcRect r="21641"/>
            <a:stretch>
              <a:fillRect/>
            </a:stretch>
          </p:blipFill>
          <p:spPr bwMode="auto">
            <a:xfrm>
              <a:off x="5808520" y="3416543"/>
              <a:ext cx="642942" cy="619197"/>
            </a:xfrm>
            <a:prstGeom prst="rect">
              <a:avLst/>
            </a:prstGeom>
            <a:noFill/>
            <a:ln w="9525">
              <a:noFill/>
              <a:miter lim="800000"/>
              <a:headEnd/>
              <a:tailEnd/>
            </a:ln>
          </p:spPr>
        </p:pic>
        <p:pic>
          <p:nvPicPr>
            <p:cNvPr id="25" name="Picture 24" descr="Bombus_fraternus,_back,I_SD10862.jpg"/>
            <p:cNvPicPr>
              <a:picLocks noChangeAspect="1"/>
            </p:cNvPicPr>
            <p:nvPr/>
          </p:nvPicPr>
          <p:blipFill>
            <a:blip r:embed="rId6" cstate="print"/>
            <a:stretch>
              <a:fillRect/>
            </a:stretch>
          </p:blipFill>
          <p:spPr>
            <a:xfrm>
              <a:off x="6594338" y="1270765"/>
              <a:ext cx="731546" cy="589810"/>
            </a:xfrm>
            <a:prstGeom prst="rect">
              <a:avLst/>
            </a:prstGeom>
          </p:spPr>
        </p:pic>
        <p:pic>
          <p:nvPicPr>
            <p:cNvPr id="26" name="Picture 25" descr="mariposa-oruga-transparente.jpg"/>
            <p:cNvPicPr>
              <a:picLocks noChangeAspect="1"/>
            </p:cNvPicPr>
            <p:nvPr/>
          </p:nvPicPr>
          <p:blipFill>
            <a:blip r:embed="rId7" cstate="print"/>
            <a:srcRect l="6615" t="4234"/>
            <a:stretch>
              <a:fillRect/>
            </a:stretch>
          </p:blipFill>
          <p:spPr>
            <a:xfrm>
              <a:off x="8237412" y="1342203"/>
              <a:ext cx="714380" cy="572342"/>
            </a:xfrm>
            <a:prstGeom prst="rect">
              <a:avLst/>
            </a:prstGeom>
          </p:spPr>
        </p:pic>
        <p:pic>
          <p:nvPicPr>
            <p:cNvPr id="27" name="Imagen 58"/>
            <p:cNvPicPr>
              <a:picLocks noChangeAspect="1"/>
            </p:cNvPicPr>
            <p:nvPr/>
          </p:nvPicPr>
          <p:blipFill>
            <a:blip r:embed="rId8" cstate="print"/>
            <a:srcRect l="34126" r="5556" b="8974"/>
            <a:stretch>
              <a:fillRect/>
            </a:stretch>
          </p:blipFill>
          <p:spPr bwMode="auto">
            <a:xfrm>
              <a:off x="7451594" y="1270765"/>
              <a:ext cx="714380" cy="667840"/>
            </a:xfrm>
            <a:prstGeom prst="rect">
              <a:avLst/>
            </a:prstGeom>
            <a:noFill/>
            <a:ln w="9525">
              <a:noFill/>
              <a:miter lim="800000"/>
              <a:headEnd/>
              <a:tailEnd/>
            </a:ln>
          </p:spPr>
        </p:pic>
        <p:pic>
          <p:nvPicPr>
            <p:cNvPr id="28" name="Imagen 13"/>
            <p:cNvPicPr>
              <a:picLocks noChangeAspect="1"/>
            </p:cNvPicPr>
            <p:nvPr/>
          </p:nvPicPr>
          <p:blipFill>
            <a:blip r:embed="rId9" cstate="print"/>
            <a:srcRect/>
            <a:stretch>
              <a:fillRect/>
            </a:stretch>
          </p:blipFill>
          <p:spPr bwMode="auto">
            <a:xfrm>
              <a:off x="9023230" y="1270765"/>
              <a:ext cx="642942" cy="642942"/>
            </a:xfrm>
            <a:prstGeom prst="rect">
              <a:avLst/>
            </a:prstGeom>
            <a:noFill/>
            <a:ln w="9525">
              <a:noFill/>
              <a:miter lim="800000"/>
              <a:headEnd/>
              <a:tailEnd/>
            </a:ln>
          </p:spPr>
        </p:pic>
        <p:pic>
          <p:nvPicPr>
            <p:cNvPr id="29" name="Imagen 12"/>
            <p:cNvPicPr>
              <a:picLocks noChangeAspect="1"/>
            </p:cNvPicPr>
            <p:nvPr/>
          </p:nvPicPr>
          <p:blipFill>
            <a:blip r:embed="rId10" cstate="print"/>
            <a:srcRect/>
            <a:stretch>
              <a:fillRect/>
            </a:stretch>
          </p:blipFill>
          <p:spPr bwMode="auto">
            <a:xfrm>
              <a:off x="5737082" y="4199723"/>
              <a:ext cx="816902" cy="700202"/>
            </a:xfrm>
            <a:prstGeom prst="rect">
              <a:avLst/>
            </a:prstGeom>
            <a:noFill/>
            <a:ln w="9525">
              <a:noFill/>
              <a:miter lim="800000"/>
              <a:headEnd/>
              <a:tailEnd/>
            </a:ln>
          </p:spPr>
        </p:pic>
        <p:sp>
          <p:nvSpPr>
            <p:cNvPr id="30" name="TextBox 29"/>
            <p:cNvSpPr txBox="1">
              <a:spLocks noChangeArrowheads="1"/>
            </p:cNvSpPr>
            <p:nvPr/>
          </p:nvSpPr>
          <p:spPr bwMode="auto">
            <a:xfrm>
              <a:off x="6737213" y="5042801"/>
              <a:ext cx="2857521" cy="461665"/>
            </a:xfrm>
            <a:prstGeom prst="rect">
              <a:avLst/>
            </a:prstGeom>
            <a:noFill/>
            <a:ln w="9525">
              <a:noFill/>
              <a:miter lim="800000"/>
              <a:headEnd/>
              <a:tailEnd/>
            </a:ln>
          </p:spPr>
          <p:txBody>
            <a:bodyPr wrap="square">
              <a:spAutoFit/>
            </a:bodyPr>
            <a:lstStyle/>
            <a:p>
              <a:pPr algn="ctr"/>
              <a:r>
                <a:rPr lang="es-ES_tradnl" sz="2400" dirty="0"/>
                <a:t>Non-</a:t>
              </a:r>
              <a:r>
                <a:rPr lang="es-ES_tradnl" sz="2400" dirty="0" err="1"/>
                <a:t>nested</a:t>
              </a:r>
              <a:r>
                <a:rPr lang="es-ES_tradnl" sz="2400" dirty="0"/>
                <a:t> </a:t>
              </a:r>
              <a:r>
                <a:rPr lang="es-ES_tradnl" sz="2400" dirty="0" err="1"/>
                <a:t>network</a:t>
              </a:r>
              <a:endParaRPr lang="es-ES_tradnl" sz="2400" dirty="0"/>
            </a:p>
          </p:txBody>
        </p:sp>
      </p:grpSp>
      <p:sp>
        <p:nvSpPr>
          <p:cNvPr id="32" name="Rectangle 31"/>
          <p:cNvSpPr/>
          <p:nvPr/>
        </p:nvSpPr>
        <p:spPr>
          <a:xfrm>
            <a:off x="3503502" y="2807147"/>
            <a:ext cx="5077006"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800" dirty="0">
                <a:solidFill>
                  <a:schemeClr val="bg1"/>
                </a:solidFill>
              </a:rPr>
              <a:t>~80% of observed empirical networks are nested</a:t>
            </a:r>
            <a:endParaRPr lang="es-ES_tradnl" sz="2800" dirty="0">
              <a:solidFill>
                <a:schemeClr val="bg1"/>
              </a:solidFill>
            </a:endParaRPr>
          </a:p>
        </p:txBody>
      </p:sp>
    </p:spTree>
    <p:extLst>
      <p:ext uri="{BB962C8B-B14F-4D97-AF65-F5344CB8AC3E}">
        <p14:creationId xmlns:p14="http://schemas.microsoft.com/office/powerpoint/2010/main" val="18763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4007769" y="1351318"/>
            <a:ext cx="4076069" cy="3733867"/>
            <a:chOff x="2483768" y="1268760"/>
            <a:chExt cx="4076069" cy="3733867"/>
          </a:xfrm>
        </p:grpSpPr>
        <p:pic>
          <p:nvPicPr>
            <p:cNvPr id="3" name="Picture 2"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5535934" y="1268760"/>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3" idx="6"/>
            </p:cNvCxnSpPr>
            <p:nvPr/>
          </p:nvCxnSpPr>
          <p:spPr bwMode="auto">
            <a:xfrm flipV="1">
              <a:off x="3418401" y="1611219"/>
              <a:ext cx="2163224" cy="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4" name="Straight Connector 13"/>
            <p:cNvCxnSpPr>
              <a:stCxn id="3"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6" name="Straight Connector 15"/>
            <p:cNvCxnSpPr>
              <a:stCxn id="3" idx="6"/>
              <a:endCxn id="7"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8" name="Straight Connector 17"/>
            <p:cNvCxnSpPr>
              <a:stCxn id="3" idx="6"/>
              <a:endCxn id="9"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6" idx="2"/>
              <a:endCxn id="4" idx="6"/>
            </p:cNvCxnSpPr>
            <p:nvPr/>
          </p:nvCxnSpPr>
          <p:spPr bwMode="auto">
            <a:xfrm flipH="1">
              <a:off x="3418401" y="1637378"/>
              <a:ext cx="2117533" cy="867824"/>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6" idx="2"/>
            </p:cNvCxnSpPr>
            <p:nvPr/>
          </p:nvCxnSpPr>
          <p:spPr bwMode="auto">
            <a:xfrm flipH="1">
              <a:off x="3302610" y="1637378"/>
              <a:ext cx="2233324" cy="1637057"/>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8" name="Straight Connector 27"/>
            <p:cNvCxnSpPr>
              <a:stCxn id="6" idx="2"/>
              <a:endCxn id="10" idx="7"/>
            </p:cNvCxnSpPr>
            <p:nvPr/>
          </p:nvCxnSpPr>
          <p:spPr bwMode="auto">
            <a:xfrm flipH="1">
              <a:off x="3302610" y="1637378"/>
              <a:ext cx="2233324" cy="2696259"/>
            </a:xfrm>
            <a:prstGeom prst="line">
              <a:avLst/>
            </a:prstGeom>
            <a:solidFill>
              <a:srgbClr val="00B8FF"/>
            </a:solidFill>
            <a:ln w="9525" cap="flat" cmpd="sng" algn="ctr">
              <a:solidFill>
                <a:schemeClr val="tx1"/>
              </a:solidFill>
              <a:prstDash val="solid"/>
              <a:round/>
              <a:headEnd type="none" w="med" len="med"/>
              <a:tailEnd type="none" w="med" len="med"/>
            </a:ln>
            <a:effectLst/>
          </p:spPr>
        </p:cxnSp>
      </p:grpSp>
      <p:sp>
        <p:nvSpPr>
          <p:cNvPr id="20" name="Title 1"/>
          <p:cNvSpPr txBox="1">
            <a:spLocks/>
          </p:cNvSpPr>
          <p:nvPr/>
        </p:nvSpPr>
        <p:spPr>
          <a:xfrm>
            <a:off x="3936381" y="148433"/>
            <a:ext cx="4361986"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latin typeface="+mn-lt"/>
              </a:rPr>
              <a:t>Nestedness</a:t>
            </a:r>
            <a:endParaRPr lang="en-US" sz="4000" dirty="0">
              <a:latin typeface="+mn-lt"/>
            </a:endParaRPr>
          </a:p>
        </p:txBody>
      </p:sp>
    </p:spTree>
    <p:extLst>
      <p:ext uri="{BB962C8B-B14F-4D97-AF65-F5344CB8AC3E}">
        <p14:creationId xmlns:p14="http://schemas.microsoft.com/office/powerpoint/2010/main" val="136154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4007768" y="1301014"/>
            <a:ext cx="4186304" cy="3784171"/>
            <a:chOff x="2483768" y="1218456"/>
            <a:chExt cx="4186304" cy="3784171"/>
          </a:xfrm>
        </p:grpSpPr>
        <p:pic>
          <p:nvPicPr>
            <p:cNvPr id="3" name="Picture 2"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3" idx="6"/>
            </p:cNvCxnSpPr>
            <p:nvPr/>
          </p:nvCxnSpPr>
          <p:spPr bwMode="auto">
            <a:xfrm flipV="1">
              <a:off x="3418401" y="1611219"/>
              <a:ext cx="2163224" cy="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4" name="Straight Connector 13"/>
            <p:cNvCxnSpPr>
              <a:stCxn id="3"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6" name="Straight Connector 15"/>
            <p:cNvCxnSpPr>
              <a:stCxn id="3" idx="6"/>
              <a:endCxn id="7"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18" name="Straight Connector 17"/>
            <p:cNvCxnSpPr>
              <a:stCxn id="3" idx="6"/>
              <a:endCxn id="9"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6" idx="2"/>
              <a:endCxn id="4" idx="6"/>
            </p:cNvCxnSpPr>
            <p:nvPr/>
          </p:nvCxnSpPr>
          <p:spPr bwMode="auto">
            <a:xfrm flipH="1">
              <a:off x="3418401" y="1675656"/>
              <a:ext cx="2117533" cy="82954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6" idx="2"/>
            </p:cNvCxnSpPr>
            <p:nvPr/>
          </p:nvCxnSpPr>
          <p:spPr bwMode="auto">
            <a:xfrm flipH="1">
              <a:off x="3302610" y="1675656"/>
              <a:ext cx="2233324" cy="1548475"/>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8" name="Straight Connector 27"/>
            <p:cNvCxnSpPr>
              <a:stCxn id="6" idx="2"/>
              <a:endCxn id="10"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20" name="Title 1"/>
          <p:cNvSpPr txBox="1">
            <a:spLocks/>
          </p:cNvSpPr>
          <p:nvPr/>
        </p:nvSpPr>
        <p:spPr>
          <a:xfrm>
            <a:off x="3936381" y="148433"/>
            <a:ext cx="4361986"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latin typeface="+mn-lt"/>
              </a:rPr>
              <a:t>Nestedness</a:t>
            </a:r>
            <a:endParaRPr lang="en-US" sz="4000" dirty="0">
              <a:latin typeface="+mn-lt"/>
            </a:endParaRPr>
          </a:p>
        </p:txBody>
      </p:sp>
    </p:spTree>
    <p:extLst>
      <p:ext uri="{BB962C8B-B14F-4D97-AF65-F5344CB8AC3E}">
        <p14:creationId xmlns:p14="http://schemas.microsoft.com/office/powerpoint/2010/main" val="351815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129416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29" name="Title 1"/>
          <p:cNvSpPr txBox="1">
            <a:spLocks/>
          </p:cNvSpPr>
          <p:nvPr/>
        </p:nvSpPr>
        <p:spPr>
          <a:xfrm>
            <a:off x="3936381" y="148433"/>
            <a:ext cx="4361986"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latin typeface="+mn-lt"/>
              </a:rPr>
              <a:t>Nestedness</a:t>
            </a:r>
            <a:endParaRPr lang="en-US" sz="4000" dirty="0">
              <a:latin typeface="+mn-lt"/>
            </a:endParaRPr>
          </a:p>
        </p:txBody>
      </p:sp>
    </p:spTree>
    <p:extLst>
      <p:ext uri="{BB962C8B-B14F-4D97-AF65-F5344CB8AC3E}">
        <p14:creationId xmlns:p14="http://schemas.microsoft.com/office/powerpoint/2010/main" val="330848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nvGraphicFramePr>
        <p:xfrm>
          <a:off x="2165171" y="2010667"/>
          <a:ext cx="2480720" cy="2265768"/>
        </p:xfrm>
        <a:graphic>
          <a:graphicData uri="http://schemas.openxmlformats.org/drawingml/2006/table">
            <a:tbl>
              <a:tblPr firstRow="1" bandRow="1">
                <a:tableStyleId>{5C22544A-7EE6-4342-B048-85BDC9FD1C3A}</a:tableStyleId>
              </a:tblPr>
              <a:tblGrid>
                <a:gridCol w="620180">
                  <a:extLst>
                    <a:ext uri="{9D8B030D-6E8A-4147-A177-3AD203B41FA5}">
                      <a16:colId xmlns:a16="http://schemas.microsoft.com/office/drawing/2014/main" val="20000"/>
                    </a:ext>
                  </a:extLst>
                </a:gridCol>
                <a:gridCol w="620180">
                  <a:extLst>
                    <a:ext uri="{9D8B030D-6E8A-4147-A177-3AD203B41FA5}">
                      <a16:colId xmlns:a16="http://schemas.microsoft.com/office/drawing/2014/main" val="20001"/>
                    </a:ext>
                  </a:extLst>
                </a:gridCol>
                <a:gridCol w="620180">
                  <a:extLst>
                    <a:ext uri="{9D8B030D-6E8A-4147-A177-3AD203B41FA5}">
                      <a16:colId xmlns:a16="http://schemas.microsoft.com/office/drawing/2014/main" val="20002"/>
                    </a:ext>
                  </a:extLst>
                </a:gridCol>
                <a:gridCol w="620180">
                  <a:extLst>
                    <a:ext uri="{9D8B030D-6E8A-4147-A177-3AD203B41FA5}">
                      <a16:colId xmlns:a16="http://schemas.microsoft.com/office/drawing/2014/main" val="20003"/>
                    </a:ext>
                  </a:extLst>
                </a:gridCol>
              </a:tblGrid>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Box 1"/>
          <p:cNvSpPr txBox="1"/>
          <p:nvPr/>
        </p:nvSpPr>
        <p:spPr>
          <a:xfrm flipH="1">
            <a:off x="1578959" y="2115128"/>
            <a:ext cx="536172" cy="369332"/>
          </a:xfrm>
          <a:prstGeom prst="rect">
            <a:avLst/>
          </a:prstGeom>
          <a:noFill/>
        </p:spPr>
        <p:txBody>
          <a:bodyPr wrap="square" rtlCol="0">
            <a:spAutoFit/>
          </a:bodyPr>
          <a:lstStyle/>
          <a:p>
            <a:r>
              <a:rPr lang="en-US" dirty="0"/>
              <a:t>sp1</a:t>
            </a:r>
          </a:p>
        </p:txBody>
      </p:sp>
      <p:sp>
        <p:nvSpPr>
          <p:cNvPr id="5" name="TextBox 4"/>
          <p:cNvSpPr txBox="1"/>
          <p:nvPr/>
        </p:nvSpPr>
        <p:spPr>
          <a:xfrm flipH="1">
            <a:off x="1578959" y="2627747"/>
            <a:ext cx="536172" cy="369332"/>
          </a:xfrm>
          <a:prstGeom prst="rect">
            <a:avLst/>
          </a:prstGeom>
          <a:noFill/>
        </p:spPr>
        <p:txBody>
          <a:bodyPr wrap="square" rtlCol="0">
            <a:spAutoFit/>
          </a:bodyPr>
          <a:lstStyle/>
          <a:p>
            <a:r>
              <a:rPr lang="en-US" dirty="0"/>
              <a:t>sp2</a:t>
            </a:r>
          </a:p>
        </p:txBody>
      </p:sp>
      <p:sp>
        <p:nvSpPr>
          <p:cNvPr id="6" name="TextBox 5"/>
          <p:cNvSpPr txBox="1"/>
          <p:nvPr/>
        </p:nvSpPr>
        <p:spPr>
          <a:xfrm flipH="1">
            <a:off x="1578959" y="3228111"/>
            <a:ext cx="536172" cy="369332"/>
          </a:xfrm>
          <a:prstGeom prst="rect">
            <a:avLst/>
          </a:prstGeom>
          <a:noFill/>
        </p:spPr>
        <p:txBody>
          <a:bodyPr wrap="square" rtlCol="0">
            <a:spAutoFit/>
          </a:bodyPr>
          <a:lstStyle/>
          <a:p>
            <a:r>
              <a:rPr lang="en-US" dirty="0"/>
              <a:t>sp3</a:t>
            </a:r>
          </a:p>
        </p:txBody>
      </p:sp>
      <p:sp>
        <p:nvSpPr>
          <p:cNvPr id="7" name="TextBox 6"/>
          <p:cNvSpPr txBox="1"/>
          <p:nvPr/>
        </p:nvSpPr>
        <p:spPr>
          <a:xfrm flipH="1">
            <a:off x="1578959" y="3805380"/>
            <a:ext cx="536172" cy="369332"/>
          </a:xfrm>
          <a:prstGeom prst="rect">
            <a:avLst/>
          </a:prstGeom>
          <a:noFill/>
        </p:spPr>
        <p:txBody>
          <a:bodyPr wrap="square" rtlCol="0">
            <a:spAutoFit/>
          </a:bodyPr>
          <a:lstStyle/>
          <a:p>
            <a:r>
              <a:rPr lang="en-US" dirty="0"/>
              <a:t>sp4</a:t>
            </a:r>
          </a:p>
        </p:txBody>
      </p:sp>
      <p:sp>
        <p:nvSpPr>
          <p:cNvPr id="11" name="TextBox 10"/>
          <p:cNvSpPr txBox="1"/>
          <p:nvPr/>
        </p:nvSpPr>
        <p:spPr>
          <a:xfrm flipH="1">
            <a:off x="2839731" y="1611748"/>
            <a:ext cx="536172" cy="369332"/>
          </a:xfrm>
          <a:prstGeom prst="rect">
            <a:avLst/>
          </a:prstGeom>
          <a:noFill/>
        </p:spPr>
        <p:txBody>
          <a:bodyPr wrap="square" rtlCol="0">
            <a:spAutoFit/>
          </a:bodyPr>
          <a:lstStyle/>
          <a:p>
            <a:r>
              <a:rPr lang="en-US" dirty="0"/>
              <a:t>sp6</a:t>
            </a:r>
          </a:p>
        </p:txBody>
      </p:sp>
      <p:sp>
        <p:nvSpPr>
          <p:cNvPr id="12" name="TextBox 11"/>
          <p:cNvSpPr txBox="1"/>
          <p:nvPr/>
        </p:nvSpPr>
        <p:spPr>
          <a:xfrm flipH="1">
            <a:off x="3504749" y="1611748"/>
            <a:ext cx="536172" cy="369332"/>
          </a:xfrm>
          <a:prstGeom prst="rect">
            <a:avLst/>
          </a:prstGeom>
          <a:noFill/>
        </p:spPr>
        <p:txBody>
          <a:bodyPr wrap="square" rtlCol="0">
            <a:spAutoFit/>
          </a:bodyPr>
          <a:lstStyle/>
          <a:p>
            <a:r>
              <a:rPr lang="en-US" dirty="0"/>
              <a:t>sp7</a:t>
            </a:r>
          </a:p>
        </p:txBody>
      </p:sp>
      <p:sp>
        <p:nvSpPr>
          <p:cNvPr id="13" name="TextBox 12"/>
          <p:cNvSpPr txBox="1"/>
          <p:nvPr/>
        </p:nvSpPr>
        <p:spPr>
          <a:xfrm flipH="1">
            <a:off x="4132822" y="1611748"/>
            <a:ext cx="536172" cy="369332"/>
          </a:xfrm>
          <a:prstGeom prst="rect">
            <a:avLst/>
          </a:prstGeom>
          <a:noFill/>
        </p:spPr>
        <p:txBody>
          <a:bodyPr wrap="square" rtlCol="0">
            <a:spAutoFit/>
          </a:bodyPr>
          <a:lstStyle/>
          <a:p>
            <a:r>
              <a:rPr lang="en-US" dirty="0"/>
              <a:t>sp8</a:t>
            </a:r>
          </a:p>
        </p:txBody>
      </p:sp>
      <p:sp>
        <p:nvSpPr>
          <p:cNvPr id="14" name="TextBox 13"/>
          <p:cNvSpPr txBox="1"/>
          <p:nvPr/>
        </p:nvSpPr>
        <p:spPr>
          <a:xfrm flipH="1">
            <a:off x="2211645" y="1611748"/>
            <a:ext cx="536172" cy="369332"/>
          </a:xfrm>
          <a:prstGeom prst="rect">
            <a:avLst/>
          </a:prstGeom>
          <a:noFill/>
        </p:spPr>
        <p:txBody>
          <a:bodyPr wrap="square" rtlCol="0">
            <a:spAutoFit/>
          </a:bodyPr>
          <a:lstStyle/>
          <a:p>
            <a:r>
              <a:rPr lang="en-US" dirty="0"/>
              <a:t>sp5</a:t>
            </a:r>
          </a:p>
        </p:txBody>
      </p:sp>
      <p:sp>
        <p:nvSpPr>
          <p:cNvPr id="15" name="Oval 14"/>
          <p:cNvSpPr/>
          <p:nvPr/>
        </p:nvSpPr>
        <p:spPr>
          <a:xfrm>
            <a:off x="7056581" y="15574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16" name="Oval 15"/>
          <p:cNvSpPr/>
          <p:nvPr/>
        </p:nvSpPr>
        <p:spPr>
          <a:xfrm>
            <a:off x="7070438" y="24210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17" name="Oval 16"/>
          <p:cNvSpPr/>
          <p:nvPr/>
        </p:nvSpPr>
        <p:spPr>
          <a:xfrm>
            <a:off x="7065817" y="327544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18" name="Oval 17"/>
          <p:cNvSpPr/>
          <p:nvPr/>
        </p:nvSpPr>
        <p:spPr>
          <a:xfrm>
            <a:off x="7075056" y="4152895"/>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19" name="Oval 18"/>
          <p:cNvSpPr/>
          <p:nvPr/>
        </p:nvSpPr>
        <p:spPr>
          <a:xfrm>
            <a:off x="8409709" y="15436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20" name="Oval 19"/>
          <p:cNvSpPr/>
          <p:nvPr/>
        </p:nvSpPr>
        <p:spPr>
          <a:xfrm>
            <a:off x="8423566" y="24072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21" name="Oval 20"/>
          <p:cNvSpPr/>
          <p:nvPr/>
        </p:nvSpPr>
        <p:spPr>
          <a:xfrm>
            <a:off x="8418945" y="326159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22" name="Oval 21"/>
          <p:cNvSpPr/>
          <p:nvPr/>
        </p:nvSpPr>
        <p:spPr>
          <a:xfrm>
            <a:off x="8428184" y="4046682"/>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8" name="Straight Connector 7"/>
          <p:cNvCxnSpPr>
            <a:stCxn id="15" idx="6"/>
            <a:endCxn id="19" idx="2"/>
          </p:cNvCxnSpPr>
          <p:nvPr/>
        </p:nvCxnSpPr>
        <p:spPr>
          <a:xfrm flipV="1">
            <a:off x="7841672" y="18530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6"/>
            <a:endCxn id="22" idx="2"/>
          </p:cNvCxnSpPr>
          <p:nvPr/>
        </p:nvCxnSpPr>
        <p:spPr>
          <a:xfrm>
            <a:off x="7841672" y="1866900"/>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a:endCxn id="16" idx="6"/>
          </p:cNvCxnSpPr>
          <p:nvPr/>
        </p:nvCxnSpPr>
        <p:spPr>
          <a:xfrm flipH="1">
            <a:off x="7855529" y="1853047"/>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6"/>
            <a:endCxn id="20" idx="2"/>
          </p:cNvCxnSpPr>
          <p:nvPr/>
        </p:nvCxnSpPr>
        <p:spPr>
          <a:xfrm>
            <a:off x="7841672" y="1866900"/>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7" idx="6"/>
          </p:cNvCxnSpPr>
          <p:nvPr/>
        </p:nvCxnSpPr>
        <p:spPr>
          <a:xfrm flipH="1">
            <a:off x="7850908" y="1853047"/>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18" idx="6"/>
          </p:cNvCxnSpPr>
          <p:nvPr/>
        </p:nvCxnSpPr>
        <p:spPr>
          <a:xfrm flipH="1">
            <a:off x="7823201" y="1853047"/>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6"/>
            <a:endCxn id="21" idx="2"/>
          </p:cNvCxnSpPr>
          <p:nvPr/>
        </p:nvCxnSpPr>
        <p:spPr>
          <a:xfrm>
            <a:off x="7841672" y="1866900"/>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2"/>
            <a:endCxn id="16" idx="6"/>
          </p:cNvCxnSpPr>
          <p:nvPr/>
        </p:nvCxnSpPr>
        <p:spPr>
          <a:xfrm flipH="1">
            <a:off x="7855529" y="27166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
          <p:cNvSpPr>
            <a:spLocks noGrp="1"/>
          </p:cNvSpPr>
          <p:nvPr>
            <p:ph type="title"/>
          </p:nvPr>
        </p:nvSpPr>
        <p:spPr>
          <a:xfrm>
            <a:off x="3746813" y="0"/>
            <a:ext cx="4723006" cy="845820"/>
          </a:xfrm>
        </p:spPr>
        <p:txBody>
          <a:bodyPr/>
          <a:lstStyle/>
          <a:p>
            <a:pPr algn="ctr"/>
            <a:r>
              <a:rPr lang="en-US" dirty="0" err="1"/>
              <a:t>Nestedness</a:t>
            </a:r>
            <a:endParaRPr lang="en-US" dirty="0"/>
          </a:p>
        </p:txBody>
      </p:sp>
    </p:spTree>
    <p:extLst>
      <p:ext uri="{BB962C8B-B14F-4D97-AF65-F5344CB8AC3E}">
        <p14:creationId xmlns:p14="http://schemas.microsoft.com/office/powerpoint/2010/main" val="3117568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109195411"/>
              </p:ext>
            </p:extLst>
          </p:nvPr>
        </p:nvGraphicFramePr>
        <p:xfrm>
          <a:off x="2165171" y="2010667"/>
          <a:ext cx="2480720" cy="2265768"/>
        </p:xfrm>
        <a:graphic>
          <a:graphicData uri="http://schemas.openxmlformats.org/drawingml/2006/table">
            <a:tbl>
              <a:tblPr firstRow="1" bandRow="1">
                <a:tableStyleId>{5C22544A-7EE6-4342-B048-85BDC9FD1C3A}</a:tableStyleId>
              </a:tblPr>
              <a:tblGrid>
                <a:gridCol w="620180">
                  <a:extLst>
                    <a:ext uri="{9D8B030D-6E8A-4147-A177-3AD203B41FA5}">
                      <a16:colId xmlns:a16="http://schemas.microsoft.com/office/drawing/2014/main" val="20000"/>
                    </a:ext>
                  </a:extLst>
                </a:gridCol>
                <a:gridCol w="620180">
                  <a:extLst>
                    <a:ext uri="{9D8B030D-6E8A-4147-A177-3AD203B41FA5}">
                      <a16:colId xmlns:a16="http://schemas.microsoft.com/office/drawing/2014/main" val="20001"/>
                    </a:ext>
                  </a:extLst>
                </a:gridCol>
                <a:gridCol w="620180">
                  <a:extLst>
                    <a:ext uri="{9D8B030D-6E8A-4147-A177-3AD203B41FA5}">
                      <a16:colId xmlns:a16="http://schemas.microsoft.com/office/drawing/2014/main" val="20002"/>
                    </a:ext>
                  </a:extLst>
                </a:gridCol>
                <a:gridCol w="620180">
                  <a:extLst>
                    <a:ext uri="{9D8B030D-6E8A-4147-A177-3AD203B41FA5}">
                      <a16:colId xmlns:a16="http://schemas.microsoft.com/office/drawing/2014/main" val="20003"/>
                    </a:ext>
                  </a:extLst>
                </a:gridCol>
              </a:tblGrid>
              <a:tr h="566442">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566442">
                <a:tc>
                  <a:txBody>
                    <a:bodyPr/>
                    <a:lstStyle/>
                    <a:p>
                      <a:pPr algn="ctr"/>
                      <a:r>
                        <a:rPr lang="es-ES_tradnl" sz="2800" b="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s-ES_tradnl" sz="28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s-ES_tradnl" sz="2800" b="1" dirty="0">
                          <a:solidFill>
                            <a:srgbClr val="C00000"/>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2" name="TextBox 1"/>
          <p:cNvSpPr txBox="1"/>
          <p:nvPr/>
        </p:nvSpPr>
        <p:spPr>
          <a:xfrm flipH="1">
            <a:off x="1578959" y="2115128"/>
            <a:ext cx="536172" cy="369332"/>
          </a:xfrm>
          <a:prstGeom prst="rect">
            <a:avLst/>
          </a:prstGeom>
          <a:noFill/>
        </p:spPr>
        <p:txBody>
          <a:bodyPr wrap="square" rtlCol="0">
            <a:spAutoFit/>
          </a:bodyPr>
          <a:lstStyle/>
          <a:p>
            <a:r>
              <a:rPr lang="en-US" dirty="0"/>
              <a:t>sp1</a:t>
            </a:r>
          </a:p>
        </p:txBody>
      </p:sp>
      <p:sp>
        <p:nvSpPr>
          <p:cNvPr id="5" name="TextBox 4"/>
          <p:cNvSpPr txBox="1"/>
          <p:nvPr/>
        </p:nvSpPr>
        <p:spPr>
          <a:xfrm flipH="1">
            <a:off x="1578959" y="2627747"/>
            <a:ext cx="536172" cy="369332"/>
          </a:xfrm>
          <a:prstGeom prst="rect">
            <a:avLst/>
          </a:prstGeom>
          <a:noFill/>
        </p:spPr>
        <p:txBody>
          <a:bodyPr wrap="square" rtlCol="0">
            <a:spAutoFit/>
          </a:bodyPr>
          <a:lstStyle/>
          <a:p>
            <a:r>
              <a:rPr lang="en-US" dirty="0"/>
              <a:t>sp2</a:t>
            </a:r>
          </a:p>
        </p:txBody>
      </p:sp>
      <p:sp>
        <p:nvSpPr>
          <p:cNvPr id="6" name="TextBox 5"/>
          <p:cNvSpPr txBox="1"/>
          <p:nvPr/>
        </p:nvSpPr>
        <p:spPr>
          <a:xfrm flipH="1">
            <a:off x="1578959" y="3228111"/>
            <a:ext cx="536172" cy="369332"/>
          </a:xfrm>
          <a:prstGeom prst="rect">
            <a:avLst/>
          </a:prstGeom>
          <a:noFill/>
        </p:spPr>
        <p:txBody>
          <a:bodyPr wrap="square" rtlCol="0">
            <a:spAutoFit/>
          </a:bodyPr>
          <a:lstStyle/>
          <a:p>
            <a:r>
              <a:rPr lang="en-US" dirty="0"/>
              <a:t>sp3</a:t>
            </a:r>
          </a:p>
        </p:txBody>
      </p:sp>
      <p:sp>
        <p:nvSpPr>
          <p:cNvPr id="7" name="TextBox 6"/>
          <p:cNvSpPr txBox="1"/>
          <p:nvPr/>
        </p:nvSpPr>
        <p:spPr>
          <a:xfrm flipH="1">
            <a:off x="1578959" y="3805380"/>
            <a:ext cx="536172" cy="369332"/>
          </a:xfrm>
          <a:prstGeom prst="rect">
            <a:avLst/>
          </a:prstGeom>
          <a:noFill/>
        </p:spPr>
        <p:txBody>
          <a:bodyPr wrap="square" rtlCol="0">
            <a:spAutoFit/>
          </a:bodyPr>
          <a:lstStyle/>
          <a:p>
            <a:r>
              <a:rPr lang="en-US" dirty="0"/>
              <a:t>sp4</a:t>
            </a:r>
          </a:p>
        </p:txBody>
      </p:sp>
      <p:sp>
        <p:nvSpPr>
          <p:cNvPr id="11" name="TextBox 10"/>
          <p:cNvSpPr txBox="1"/>
          <p:nvPr/>
        </p:nvSpPr>
        <p:spPr>
          <a:xfrm flipH="1">
            <a:off x="2839731" y="1611748"/>
            <a:ext cx="536172" cy="369332"/>
          </a:xfrm>
          <a:prstGeom prst="rect">
            <a:avLst/>
          </a:prstGeom>
          <a:noFill/>
        </p:spPr>
        <p:txBody>
          <a:bodyPr wrap="square" rtlCol="0">
            <a:spAutoFit/>
          </a:bodyPr>
          <a:lstStyle/>
          <a:p>
            <a:r>
              <a:rPr lang="en-US" dirty="0"/>
              <a:t>sp6</a:t>
            </a:r>
          </a:p>
        </p:txBody>
      </p:sp>
      <p:sp>
        <p:nvSpPr>
          <p:cNvPr id="12" name="TextBox 11"/>
          <p:cNvSpPr txBox="1"/>
          <p:nvPr/>
        </p:nvSpPr>
        <p:spPr>
          <a:xfrm flipH="1">
            <a:off x="3504749" y="1611748"/>
            <a:ext cx="536172" cy="369332"/>
          </a:xfrm>
          <a:prstGeom prst="rect">
            <a:avLst/>
          </a:prstGeom>
          <a:noFill/>
        </p:spPr>
        <p:txBody>
          <a:bodyPr wrap="square" rtlCol="0">
            <a:spAutoFit/>
          </a:bodyPr>
          <a:lstStyle/>
          <a:p>
            <a:r>
              <a:rPr lang="en-US" dirty="0"/>
              <a:t>sp7</a:t>
            </a:r>
          </a:p>
        </p:txBody>
      </p:sp>
      <p:sp>
        <p:nvSpPr>
          <p:cNvPr id="13" name="TextBox 12"/>
          <p:cNvSpPr txBox="1"/>
          <p:nvPr/>
        </p:nvSpPr>
        <p:spPr>
          <a:xfrm flipH="1">
            <a:off x="4132822" y="1611748"/>
            <a:ext cx="536172" cy="369332"/>
          </a:xfrm>
          <a:prstGeom prst="rect">
            <a:avLst/>
          </a:prstGeom>
          <a:noFill/>
        </p:spPr>
        <p:txBody>
          <a:bodyPr wrap="square" rtlCol="0">
            <a:spAutoFit/>
          </a:bodyPr>
          <a:lstStyle/>
          <a:p>
            <a:r>
              <a:rPr lang="en-US" dirty="0"/>
              <a:t>sp8</a:t>
            </a:r>
          </a:p>
        </p:txBody>
      </p:sp>
      <p:sp>
        <p:nvSpPr>
          <p:cNvPr id="14" name="TextBox 13"/>
          <p:cNvSpPr txBox="1"/>
          <p:nvPr/>
        </p:nvSpPr>
        <p:spPr>
          <a:xfrm flipH="1">
            <a:off x="2211645" y="1611748"/>
            <a:ext cx="536172" cy="369332"/>
          </a:xfrm>
          <a:prstGeom prst="rect">
            <a:avLst/>
          </a:prstGeom>
          <a:noFill/>
        </p:spPr>
        <p:txBody>
          <a:bodyPr wrap="square" rtlCol="0">
            <a:spAutoFit/>
          </a:bodyPr>
          <a:lstStyle/>
          <a:p>
            <a:r>
              <a:rPr lang="en-US" dirty="0"/>
              <a:t>sp5</a:t>
            </a:r>
          </a:p>
        </p:txBody>
      </p:sp>
      <p:sp>
        <p:nvSpPr>
          <p:cNvPr id="15" name="Oval 14"/>
          <p:cNvSpPr/>
          <p:nvPr/>
        </p:nvSpPr>
        <p:spPr>
          <a:xfrm>
            <a:off x="7056581" y="15574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16" name="Oval 15"/>
          <p:cNvSpPr/>
          <p:nvPr/>
        </p:nvSpPr>
        <p:spPr>
          <a:xfrm>
            <a:off x="7070438" y="24210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17" name="Oval 16"/>
          <p:cNvSpPr/>
          <p:nvPr/>
        </p:nvSpPr>
        <p:spPr>
          <a:xfrm>
            <a:off x="7065817" y="327544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18" name="Oval 17"/>
          <p:cNvSpPr/>
          <p:nvPr/>
        </p:nvSpPr>
        <p:spPr>
          <a:xfrm>
            <a:off x="7075056" y="4152895"/>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19" name="Oval 18"/>
          <p:cNvSpPr/>
          <p:nvPr/>
        </p:nvSpPr>
        <p:spPr>
          <a:xfrm>
            <a:off x="8409709" y="15436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20" name="Oval 19"/>
          <p:cNvSpPr/>
          <p:nvPr/>
        </p:nvSpPr>
        <p:spPr>
          <a:xfrm>
            <a:off x="8423566" y="24072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21" name="Oval 20"/>
          <p:cNvSpPr/>
          <p:nvPr/>
        </p:nvSpPr>
        <p:spPr>
          <a:xfrm>
            <a:off x="8418945" y="326159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22" name="Oval 21"/>
          <p:cNvSpPr/>
          <p:nvPr/>
        </p:nvSpPr>
        <p:spPr>
          <a:xfrm>
            <a:off x="8428184" y="4046682"/>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8" name="Straight Connector 7"/>
          <p:cNvCxnSpPr>
            <a:endCxn id="22" idx="2"/>
          </p:cNvCxnSpPr>
          <p:nvPr/>
        </p:nvCxnSpPr>
        <p:spPr>
          <a:xfrm flipV="1">
            <a:off x="7841672" y="4356101"/>
            <a:ext cx="586512" cy="8672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6"/>
            <a:endCxn id="22" idx="2"/>
          </p:cNvCxnSpPr>
          <p:nvPr/>
        </p:nvCxnSpPr>
        <p:spPr>
          <a:xfrm>
            <a:off x="7841672" y="1866900"/>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a:endCxn id="16" idx="6"/>
          </p:cNvCxnSpPr>
          <p:nvPr/>
        </p:nvCxnSpPr>
        <p:spPr>
          <a:xfrm flipH="1">
            <a:off x="7855529" y="1853047"/>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6"/>
            <a:endCxn id="20" idx="2"/>
          </p:cNvCxnSpPr>
          <p:nvPr/>
        </p:nvCxnSpPr>
        <p:spPr>
          <a:xfrm>
            <a:off x="7841672" y="1866900"/>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7" idx="6"/>
          </p:cNvCxnSpPr>
          <p:nvPr/>
        </p:nvCxnSpPr>
        <p:spPr>
          <a:xfrm flipH="1">
            <a:off x="7850908" y="1853047"/>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18" idx="6"/>
          </p:cNvCxnSpPr>
          <p:nvPr/>
        </p:nvCxnSpPr>
        <p:spPr>
          <a:xfrm flipH="1">
            <a:off x="7823201" y="1853047"/>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6"/>
            <a:endCxn id="21" idx="2"/>
          </p:cNvCxnSpPr>
          <p:nvPr/>
        </p:nvCxnSpPr>
        <p:spPr>
          <a:xfrm>
            <a:off x="7841672" y="1866900"/>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2"/>
            <a:endCxn id="16" idx="6"/>
          </p:cNvCxnSpPr>
          <p:nvPr/>
        </p:nvCxnSpPr>
        <p:spPr>
          <a:xfrm flipH="1">
            <a:off x="7855529" y="27166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p:nvPr>
        </p:nvSpPr>
        <p:spPr>
          <a:xfrm>
            <a:off x="3746813" y="0"/>
            <a:ext cx="4723006" cy="845820"/>
          </a:xfrm>
        </p:spPr>
        <p:txBody>
          <a:bodyPr/>
          <a:lstStyle/>
          <a:p>
            <a:pPr algn="ctr"/>
            <a:r>
              <a:rPr lang="en-US" dirty="0" err="1"/>
              <a:t>Nestedness</a:t>
            </a:r>
            <a:endParaRPr lang="en-US" dirty="0"/>
          </a:p>
        </p:txBody>
      </p:sp>
      <p:sp>
        <p:nvSpPr>
          <p:cNvPr id="9" name="TextBox 8"/>
          <p:cNvSpPr txBox="1"/>
          <p:nvPr/>
        </p:nvSpPr>
        <p:spPr>
          <a:xfrm>
            <a:off x="9304421" y="4806176"/>
            <a:ext cx="2382057" cy="954107"/>
          </a:xfrm>
          <a:prstGeom prst="rect">
            <a:avLst/>
          </a:prstGeom>
          <a:noFill/>
        </p:spPr>
        <p:txBody>
          <a:bodyPr wrap="square" rtlCol="0">
            <a:spAutoFit/>
          </a:bodyPr>
          <a:lstStyle/>
          <a:p>
            <a:r>
              <a:rPr lang="en-US" sz="2800" b="1" dirty="0">
                <a:solidFill>
                  <a:srgbClr val="C00000"/>
                </a:solidFill>
              </a:rPr>
              <a:t>More or less nested?</a:t>
            </a:r>
          </a:p>
        </p:txBody>
      </p:sp>
    </p:spTree>
    <p:extLst>
      <p:ext uri="{BB962C8B-B14F-4D97-AF65-F5344CB8AC3E}">
        <p14:creationId xmlns:p14="http://schemas.microsoft.com/office/powerpoint/2010/main" val="1217831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81635" y="2102974"/>
            <a:ext cx="11194984" cy="3676851"/>
            <a:chOff x="746760" y="113899"/>
            <a:chExt cx="10698480" cy="3260314"/>
          </a:xfrm>
        </p:grpSpPr>
        <p:pic>
          <p:nvPicPr>
            <p:cNvPr id="5" name="Picture 4"/>
            <p:cNvPicPr>
              <a:picLocks noChangeAspect="1"/>
            </p:cNvPicPr>
            <p:nvPr/>
          </p:nvPicPr>
          <p:blipFill>
            <a:blip r:embed="rId2"/>
            <a:stretch>
              <a:fillRect/>
            </a:stretch>
          </p:blipFill>
          <p:spPr>
            <a:xfrm>
              <a:off x="746760" y="260984"/>
              <a:ext cx="10698480" cy="3113229"/>
            </a:xfrm>
            <a:prstGeom prst="rect">
              <a:avLst/>
            </a:prstGeom>
          </p:spPr>
        </p:pic>
        <p:sp>
          <p:nvSpPr>
            <p:cNvPr id="6" name="Rectangle 5"/>
            <p:cNvSpPr/>
            <p:nvPr/>
          </p:nvSpPr>
          <p:spPr>
            <a:xfrm>
              <a:off x="760396" y="125128"/>
              <a:ext cx="346509" cy="221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235567" y="113899"/>
              <a:ext cx="346509" cy="2213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itle 1"/>
          <p:cNvSpPr>
            <a:spLocks noGrp="1"/>
          </p:cNvSpPr>
          <p:nvPr>
            <p:ph type="title"/>
          </p:nvPr>
        </p:nvSpPr>
        <p:spPr>
          <a:xfrm>
            <a:off x="3700633" y="144964"/>
            <a:ext cx="4723006" cy="845820"/>
          </a:xfrm>
        </p:spPr>
        <p:txBody>
          <a:bodyPr/>
          <a:lstStyle/>
          <a:p>
            <a:pPr algn="ctr"/>
            <a:r>
              <a:rPr lang="en-US" dirty="0"/>
              <a:t>Modularity</a:t>
            </a:r>
          </a:p>
        </p:txBody>
      </p:sp>
      <p:sp>
        <p:nvSpPr>
          <p:cNvPr id="14" name="TextBox 13"/>
          <p:cNvSpPr txBox="1"/>
          <p:nvPr/>
        </p:nvSpPr>
        <p:spPr>
          <a:xfrm>
            <a:off x="9291782" y="6391563"/>
            <a:ext cx="1813702" cy="369332"/>
          </a:xfrm>
          <a:prstGeom prst="rect">
            <a:avLst/>
          </a:prstGeom>
          <a:noFill/>
        </p:spPr>
        <p:txBody>
          <a:bodyPr wrap="none" rtlCol="0">
            <a:spAutoFit/>
          </a:bodyPr>
          <a:lstStyle/>
          <a:p>
            <a:r>
              <a:rPr lang="en-US" dirty="0" err="1"/>
              <a:t>Olesen</a:t>
            </a:r>
            <a:r>
              <a:rPr lang="en-US" dirty="0"/>
              <a:t> et al 2007</a:t>
            </a:r>
          </a:p>
        </p:txBody>
      </p:sp>
      <p:sp>
        <p:nvSpPr>
          <p:cNvPr id="16" name="Rectangle 15"/>
          <p:cNvSpPr/>
          <p:nvPr/>
        </p:nvSpPr>
        <p:spPr>
          <a:xfrm>
            <a:off x="1584723" y="990784"/>
            <a:ext cx="8946354" cy="8309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ctr"/>
            <a:r>
              <a:rPr lang="en-US" sz="2400" dirty="0"/>
              <a:t>Network compartmentalization into modules, whose species interact more among them than with species belonging to other modules.</a:t>
            </a:r>
          </a:p>
        </p:txBody>
      </p:sp>
    </p:spTree>
    <p:extLst>
      <p:ext uri="{BB962C8B-B14F-4D97-AF65-F5344CB8AC3E}">
        <p14:creationId xmlns:p14="http://schemas.microsoft.com/office/powerpoint/2010/main" val="305450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41234" y="1662772"/>
            <a:ext cx="8109531" cy="3838859"/>
            <a:chOff x="1717959" y="1016001"/>
            <a:chExt cx="8109531" cy="3838859"/>
          </a:xfrm>
        </p:grpSpPr>
        <p:grpSp>
          <p:nvGrpSpPr>
            <p:cNvPr id="4" name="Group 3"/>
            <p:cNvGrpSpPr/>
            <p:nvPr/>
          </p:nvGrpSpPr>
          <p:grpSpPr>
            <a:xfrm>
              <a:off x="7675414" y="1626756"/>
              <a:ext cx="2152076" cy="3228104"/>
              <a:chOff x="7056581" y="1543628"/>
              <a:chExt cx="2152076" cy="3228104"/>
            </a:xfrm>
          </p:grpSpPr>
          <p:sp>
            <p:nvSpPr>
              <p:cNvPr id="15" name="Oval 14"/>
              <p:cNvSpPr/>
              <p:nvPr/>
            </p:nvSpPr>
            <p:spPr>
              <a:xfrm>
                <a:off x="7056581" y="15574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16" name="Oval 15"/>
              <p:cNvSpPr/>
              <p:nvPr/>
            </p:nvSpPr>
            <p:spPr>
              <a:xfrm>
                <a:off x="7070438" y="2421081"/>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17" name="Oval 16"/>
              <p:cNvSpPr/>
              <p:nvPr/>
            </p:nvSpPr>
            <p:spPr>
              <a:xfrm>
                <a:off x="7065817" y="327544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18" name="Oval 17"/>
              <p:cNvSpPr/>
              <p:nvPr/>
            </p:nvSpPr>
            <p:spPr>
              <a:xfrm>
                <a:off x="7075056" y="4152895"/>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19" name="Oval 18"/>
              <p:cNvSpPr/>
              <p:nvPr/>
            </p:nvSpPr>
            <p:spPr>
              <a:xfrm>
                <a:off x="8409709" y="15436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20" name="Oval 19"/>
              <p:cNvSpPr/>
              <p:nvPr/>
            </p:nvSpPr>
            <p:spPr>
              <a:xfrm>
                <a:off x="8423566" y="2407228"/>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21" name="Oval 20"/>
              <p:cNvSpPr/>
              <p:nvPr/>
            </p:nvSpPr>
            <p:spPr>
              <a:xfrm>
                <a:off x="8418945" y="326159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22" name="Oval 21"/>
              <p:cNvSpPr/>
              <p:nvPr/>
            </p:nvSpPr>
            <p:spPr>
              <a:xfrm>
                <a:off x="8428184" y="4046682"/>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8" name="Straight Connector 7"/>
              <p:cNvCxnSpPr>
                <a:stCxn id="15" idx="6"/>
                <a:endCxn id="19" idx="2"/>
              </p:cNvCxnSpPr>
              <p:nvPr/>
            </p:nvCxnSpPr>
            <p:spPr>
              <a:xfrm flipV="1">
                <a:off x="7841672" y="18530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5" idx="6"/>
                <a:endCxn id="22" idx="2"/>
              </p:cNvCxnSpPr>
              <p:nvPr/>
            </p:nvCxnSpPr>
            <p:spPr>
              <a:xfrm>
                <a:off x="7841672" y="1866900"/>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2"/>
                <a:endCxn id="16" idx="6"/>
              </p:cNvCxnSpPr>
              <p:nvPr/>
            </p:nvCxnSpPr>
            <p:spPr>
              <a:xfrm flipH="1">
                <a:off x="7855529" y="1853047"/>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6"/>
                <a:endCxn id="20" idx="2"/>
              </p:cNvCxnSpPr>
              <p:nvPr/>
            </p:nvCxnSpPr>
            <p:spPr>
              <a:xfrm>
                <a:off x="7841672" y="1866900"/>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9" idx="2"/>
                <a:endCxn id="17" idx="6"/>
              </p:cNvCxnSpPr>
              <p:nvPr/>
            </p:nvCxnSpPr>
            <p:spPr>
              <a:xfrm flipH="1">
                <a:off x="7850908" y="1853047"/>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9" idx="2"/>
                <a:endCxn id="18" idx="6"/>
              </p:cNvCxnSpPr>
              <p:nvPr/>
            </p:nvCxnSpPr>
            <p:spPr>
              <a:xfrm flipH="1">
                <a:off x="7823201" y="1853047"/>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5" idx="6"/>
                <a:endCxn id="21" idx="2"/>
              </p:cNvCxnSpPr>
              <p:nvPr/>
            </p:nvCxnSpPr>
            <p:spPr>
              <a:xfrm>
                <a:off x="7841672" y="1866900"/>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0" idx="2"/>
                <a:endCxn id="16" idx="6"/>
              </p:cNvCxnSpPr>
              <p:nvPr/>
            </p:nvCxnSpPr>
            <p:spPr>
              <a:xfrm flipH="1">
                <a:off x="7855529" y="2716647"/>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668977" y="1626756"/>
              <a:ext cx="2152076" cy="3228104"/>
              <a:chOff x="6294581" y="1483592"/>
              <a:chExt cx="2152076" cy="3228104"/>
            </a:xfrm>
          </p:grpSpPr>
          <p:sp>
            <p:nvSpPr>
              <p:cNvPr id="50" name="Oval 49"/>
              <p:cNvSpPr/>
              <p:nvPr/>
            </p:nvSpPr>
            <p:spPr>
              <a:xfrm>
                <a:off x="6294581" y="149744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51" name="Oval 50"/>
              <p:cNvSpPr/>
              <p:nvPr/>
            </p:nvSpPr>
            <p:spPr>
              <a:xfrm>
                <a:off x="6308438" y="236104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52" name="Oval 51"/>
              <p:cNvSpPr/>
              <p:nvPr/>
            </p:nvSpPr>
            <p:spPr>
              <a:xfrm>
                <a:off x="6303817" y="3215407"/>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53" name="Oval 52"/>
              <p:cNvSpPr/>
              <p:nvPr/>
            </p:nvSpPr>
            <p:spPr>
              <a:xfrm>
                <a:off x="6313056" y="4092859"/>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54" name="Oval 53"/>
              <p:cNvSpPr/>
              <p:nvPr/>
            </p:nvSpPr>
            <p:spPr>
              <a:xfrm>
                <a:off x="7647709" y="148359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55" name="Oval 54"/>
              <p:cNvSpPr/>
              <p:nvPr/>
            </p:nvSpPr>
            <p:spPr>
              <a:xfrm>
                <a:off x="7661566" y="234719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56" name="Oval 55"/>
              <p:cNvSpPr/>
              <p:nvPr/>
            </p:nvSpPr>
            <p:spPr>
              <a:xfrm>
                <a:off x="7656945" y="3201554"/>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57" name="Oval 56"/>
              <p:cNvSpPr/>
              <p:nvPr/>
            </p:nvSpPr>
            <p:spPr>
              <a:xfrm>
                <a:off x="7666184" y="3986646"/>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58" name="Straight Connector 57"/>
              <p:cNvCxnSpPr>
                <a:endCxn id="57" idx="2"/>
              </p:cNvCxnSpPr>
              <p:nvPr/>
            </p:nvCxnSpPr>
            <p:spPr>
              <a:xfrm flipV="1">
                <a:off x="7061199" y="4296065"/>
                <a:ext cx="604985" cy="87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50" idx="6"/>
                <a:endCxn id="57" idx="2"/>
              </p:cNvCxnSpPr>
              <p:nvPr/>
            </p:nvCxnSpPr>
            <p:spPr>
              <a:xfrm>
                <a:off x="7079672" y="1806864"/>
                <a:ext cx="586512" cy="24892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54" idx="2"/>
                <a:endCxn id="51" idx="6"/>
              </p:cNvCxnSpPr>
              <p:nvPr/>
            </p:nvCxnSpPr>
            <p:spPr>
              <a:xfrm flipH="1">
                <a:off x="7093529" y="1793011"/>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0" idx="6"/>
                <a:endCxn id="55" idx="2"/>
              </p:cNvCxnSpPr>
              <p:nvPr/>
            </p:nvCxnSpPr>
            <p:spPr>
              <a:xfrm>
                <a:off x="7079672" y="1806864"/>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4" idx="2"/>
                <a:endCxn id="52" idx="6"/>
              </p:cNvCxnSpPr>
              <p:nvPr/>
            </p:nvCxnSpPr>
            <p:spPr>
              <a:xfrm flipH="1">
                <a:off x="7088908" y="1793011"/>
                <a:ext cx="558801" cy="17318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4" idx="2"/>
                <a:endCxn id="53" idx="6"/>
              </p:cNvCxnSpPr>
              <p:nvPr/>
            </p:nvCxnSpPr>
            <p:spPr>
              <a:xfrm flipH="1">
                <a:off x="7061201" y="1793011"/>
                <a:ext cx="586508" cy="26092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0" idx="6"/>
                <a:endCxn id="56" idx="2"/>
              </p:cNvCxnSpPr>
              <p:nvPr/>
            </p:nvCxnSpPr>
            <p:spPr>
              <a:xfrm>
                <a:off x="7079672" y="1806864"/>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5" idx="2"/>
                <a:endCxn id="51" idx="6"/>
              </p:cNvCxnSpPr>
              <p:nvPr/>
            </p:nvCxnSpPr>
            <p:spPr>
              <a:xfrm flipH="1">
                <a:off x="7093529" y="2656611"/>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1717959" y="1626756"/>
              <a:ext cx="2152076" cy="3228104"/>
              <a:chOff x="9328726" y="1414320"/>
              <a:chExt cx="2152076" cy="3228104"/>
            </a:xfrm>
          </p:grpSpPr>
          <p:sp>
            <p:nvSpPr>
              <p:cNvPr id="67" name="Oval 66"/>
              <p:cNvSpPr/>
              <p:nvPr/>
            </p:nvSpPr>
            <p:spPr>
              <a:xfrm>
                <a:off x="9328726" y="142817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sp1</a:t>
                </a:r>
              </a:p>
            </p:txBody>
          </p:sp>
          <p:sp>
            <p:nvSpPr>
              <p:cNvPr id="68" name="Oval 67"/>
              <p:cNvSpPr/>
              <p:nvPr/>
            </p:nvSpPr>
            <p:spPr>
              <a:xfrm>
                <a:off x="9342583" y="2291773"/>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sp2</a:t>
                </a:r>
              </a:p>
            </p:txBody>
          </p:sp>
          <p:sp>
            <p:nvSpPr>
              <p:cNvPr id="69" name="Oval 68"/>
              <p:cNvSpPr/>
              <p:nvPr/>
            </p:nvSpPr>
            <p:spPr>
              <a:xfrm>
                <a:off x="9337962" y="3146135"/>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sp3</a:t>
                </a:r>
              </a:p>
            </p:txBody>
          </p:sp>
          <p:sp>
            <p:nvSpPr>
              <p:cNvPr id="70" name="Oval 69"/>
              <p:cNvSpPr/>
              <p:nvPr/>
            </p:nvSpPr>
            <p:spPr>
              <a:xfrm>
                <a:off x="9347201" y="4023587"/>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sp4</a:t>
                </a:r>
              </a:p>
            </p:txBody>
          </p:sp>
          <p:sp>
            <p:nvSpPr>
              <p:cNvPr id="71" name="Oval 70"/>
              <p:cNvSpPr/>
              <p:nvPr/>
            </p:nvSpPr>
            <p:spPr>
              <a:xfrm>
                <a:off x="10681854" y="141432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sp5</a:t>
                </a:r>
              </a:p>
            </p:txBody>
          </p:sp>
          <p:sp>
            <p:nvSpPr>
              <p:cNvPr id="72" name="Oval 71"/>
              <p:cNvSpPr/>
              <p:nvPr/>
            </p:nvSpPr>
            <p:spPr>
              <a:xfrm>
                <a:off x="10695711" y="2277920"/>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sp6</a:t>
                </a:r>
              </a:p>
            </p:txBody>
          </p:sp>
          <p:sp>
            <p:nvSpPr>
              <p:cNvPr id="73" name="Oval 72"/>
              <p:cNvSpPr/>
              <p:nvPr/>
            </p:nvSpPr>
            <p:spPr>
              <a:xfrm>
                <a:off x="10691090" y="3132282"/>
                <a:ext cx="785091"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sp7</a:t>
                </a:r>
              </a:p>
            </p:txBody>
          </p:sp>
          <p:sp>
            <p:nvSpPr>
              <p:cNvPr id="74" name="Oval 73"/>
              <p:cNvSpPr/>
              <p:nvPr/>
            </p:nvSpPr>
            <p:spPr>
              <a:xfrm>
                <a:off x="10700329" y="3917374"/>
                <a:ext cx="748145" cy="6188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sp8</a:t>
                </a:r>
              </a:p>
            </p:txBody>
          </p:sp>
          <p:cxnSp>
            <p:nvCxnSpPr>
              <p:cNvPr id="75" name="Straight Connector 74"/>
              <p:cNvCxnSpPr>
                <a:endCxn id="74" idx="2"/>
              </p:cNvCxnSpPr>
              <p:nvPr/>
            </p:nvCxnSpPr>
            <p:spPr>
              <a:xfrm flipV="1">
                <a:off x="10095344" y="4226793"/>
                <a:ext cx="604985" cy="877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9" idx="6"/>
                <a:endCxn id="74" idx="2"/>
              </p:cNvCxnSpPr>
              <p:nvPr/>
            </p:nvCxnSpPr>
            <p:spPr>
              <a:xfrm>
                <a:off x="10123053" y="3455554"/>
                <a:ext cx="577276" cy="7712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71" idx="2"/>
                <a:endCxn id="68" idx="6"/>
              </p:cNvCxnSpPr>
              <p:nvPr/>
            </p:nvCxnSpPr>
            <p:spPr>
              <a:xfrm flipH="1">
                <a:off x="10127674" y="1723739"/>
                <a:ext cx="554180" cy="8774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7" idx="6"/>
                <a:endCxn id="72" idx="2"/>
              </p:cNvCxnSpPr>
              <p:nvPr/>
            </p:nvCxnSpPr>
            <p:spPr>
              <a:xfrm>
                <a:off x="10113817" y="1737592"/>
                <a:ext cx="581894" cy="849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73" idx="2"/>
                <a:endCxn id="69" idx="6"/>
              </p:cNvCxnSpPr>
              <p:nvPr/>
            </p:nvCxnSpPr>
            <p:spPr>
              <a:xfrm flipH="1">
                <a:off x="10123053" y="3441701"/>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3" idx="2"/>
                <a:endCxn id="70" idx="6"/>
              </p:cNvCxnSpPr>
              <p:nvPr/>
            </p:nvCxnSpPr>
            <p:spPr>
              <a:xfrm flipH="1">
                <a:off x="10095346" y="3441701"/>
                <a:ext cx="595744" cy="8913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7" idx="6"/>
                <a:endCxn id="73" idx="2"/>
              </p:cNvCxnSpPr>
              <p:nvPr/>
            </p:nvCxnSpPr>
            <p:spPr>
              <a:xfrm>
                <a:off x="10113817" y="1737592"/>
                <a:ext cx="577273" cy="170410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2" idx="2"/>
                <a:endCxn id="68" idx="6"/>
              </p:cNvCxnSpPr>
              <p:nvPr/>
            </p:nvCxnSpPr>
            <p:spPr>
              <a:xfrm flipH="1">
                <a:off x="10127674" y="2587339"/>
                <a:ext cx="568037" cy="1385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6" name="Oval 85"/>
            <p:cNvSpPr/>
            <p:nvPr/>
          </p:nvSpPr>
          <p:spPr>
            <a:xfrm>
              <a:off x="2410693"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87" name="Oval 86"/>
            <p:cNvSpPr/>
            <p:nvPr/>
          </p:nvSpPr>
          <p:spPr>
            <a:xfrm>
              <a:off x="5444839"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sp>
          <p:nvSpPr>
            <p:cNvPr id="88" name="Oval 87"/>
            <p:cNvSpPr/>
            <p:nvPr/>
          </p:nvSpPr>
          <p:spPr>
            <a:xfrm>
              <a:off x="8414330" y="1016001"/>
              <a:ext cx="600364" cy="5634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3</a:t>
              </a:r>
            </a:p>
          </p:txBody>
        </p:sp>
      </p:grpSp>
      <p:sp>
        <p:nvSpPr>
          <p:cNvPr id="83" name="TextBox 82"/>
          <p:cNvSpPr txBox="1"/>
          <p:nvPr/>
        </p:nvSpPr>
        <p:spPr>
          <a:xfrm>
            <a:off x="1260088" y="5687124"/>
            <a:ext cx="3624146" cy="954107"/>
          </a:xfrm>
          <a:prstGeom prst="rect">
            <a:avLst/>
          </a:prstGeom>
          <a:noFill/>
        </p:spPr>
        <p:txBody>
          <a:bodyPr wrap="square" rtlCol="0">
            <a:spAutoFit/>
          </a:bodyPr>
          <a:lstStyle/>
          <a:p>
            <a:pPr algn="ctr"/>
            <a:r>
              <a:rPr lang="en-US" sz="2800" b="1" dirty="0">
                <a:solidFill>
                  <a:srgbClr val="C00000"/>
                </a:solidFill>
              </a:rPr>
              <a:t>2 modules connected by species 1</a:t>
            </a:r>
          </a:p>
        </p:txBody>
      </p:sp>
      <p:sp>
        <p:nvSpPr>
          <p:cNvPr id="84" name="Title 1">
            <a:extLst>
              <a:ext uri="{FF2B5EF4-FFF2-40B4-BE49-F238E27FC236}">
                <a16:creationId xmlns:a16="http://schemas.microsoft.com/office/drawing/2014/main" id="{FC9882F2-5486-4459-909D-BA8EBF4B9D9D}"/>
              </a:ext>
            </a:extLst>
          </p:cNvPr>
          <p:cNvSpPr>
            <a:spLocks noGrp="1"/>
          </p:cNvSpPr>
          <p:nvPr>
            <p:ph type="title"/>
          </p:nvPr>
        </p:nvSpPr>
        <p:spPr>
          <a:xfrm>
            <a:off x="3700633" y="144964"/>
            <a:ext cx="4723006" cy="845820"/>
          </a:xfrm>
        </p:spPr>
        <p:txBody>
          <a:bodyPr/>
          <a:lstStyle/>
          <a:p>
            <a:pPr algn="ctr"/>
            <a:r>
              <a:rPr lang="en-US" dirty="0"/>
              <a:t>Modularity</a:t>
            </a:r>
          </a:p>
        </p:txBody>
      </p:sp>
    </p:spTree>
    <p:extLst>
      <p:ext uri="{BB962C8B-B14F-4D97-AF65-F5344CB8AC3E}">
        <p14:creationId xmlns:p14="http://schemas.microsoft.com/office/powerpoint/2010/main" val="405410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265891" cy="6858000"/>
          </a:xfrm>
          <a:prstGeom prst="rect">
            <a:avLst/>
          </a:prstGeom>
        </p:spPr>
      </p:pic>
      <p:sp>
        <p:nvSpPr>
          <p:cNvPr id="4" name="TextBox 3"/>
          <p:cNvSpPr txBox="1">
            <a:spLocks noChangeArrowheads="1"/>
          </p:cNvSpPr>
          <p:nvPr/>
        </p:nvSpPr>
        <p:spPr bwMode="auto">
          <a:xfrm>
            <a:off x="9190181" y="6488668"/>
            <a:ext cx="3076391" cy="36933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s-ES_tradnl" b="1" dirty="0" err="1"/>
              <a:t>Credit</a:t>
            </a:r>
            <a:r>
              <a:rPr lang="es-ES_tradnl" b="1" dirty="0"/>
              <a:t>: Prof. Judith </a:t>
            </a:r>
            <a:r>
              <a:rPr lang="es-ES_tradnl" b="1" dirty="0" err="1"/>
              <a:t>Bronstein</a:t>
            </a:r>
            <a:endParaRPr lang="es-ES_tradnl" b="1" dirty="0"/>
          </a:p>
        </p:txBody>
      </p:sp>
    </p:spTree>
    <p:extLst>
      <p:ext uri="{BB962C8B-B14F-4D97-AF65-F5344CB8AC3E}">
        <p14:creationId xmlns:p14="http://schemas.microsoft.com/office/powerpoint/2010/main" val="454464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813577" y="2309089"/>
            <a:ext cx="8488639" cy="1163783"/>
          </a:xfrm>
        </p:spPr>
        <p:txBody>
          <a:bodyPr>
            <a:normAutofit fontScale="90000"/>
          </a:bodyPr>
          <a:lstStyle/>
          <a:p>
            <a:pPr algn="ctr"/>
            <a:r>
              <a:rPr lang="en-US" dirty="0"/>
              <a:t>What are the factors producing these structural properties?</a:t>
            </a:r>
          </a:p>
        </p:txBody>
      </p:sp>
    </p:spTree>
    <p:extLst>
      <p:ext uri="{BB962C8B-B14F-4D97-AF65-F5344CB8AC3E}">
        <p14:creationId xmlns:p14="http://schemas.microsoft.com/office/powerpoint/2010/main" val="1403136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31443" y="609600"/>
            <a:ext cx="8940449" cy="6248400"/>
          </a:xfrm>
          <a:prstGeom prst="rect">
            <a:avLst/>
          </a:prstGeom>
        </p:spPr>
      </p:pic>
      <p:sp>
        <p:nvSpPr>
          <p:cNvPr id="6" name="Rectangle 5"/>
          <p:cNvSpPr/>
          <p:nvPr/>
        </p:nvSpPr>
        <p:spPr>
          <a:xfrm>
            <a:off x="2133600" y="10180"/>
            <a:ext cx="7924800" cy="523220"/>
          </a:xfrm>
          <a:prstGeom prst="rect">
            <a:avLst/>
          </a:prstGeom>
        </p:spPr>
        <p:txBody>
          <a:bodyPr wrap="square">
            <a:spAutoFit/>
          </a:bodyPr>
          <a:lstStyle/>
          <a:p>
            <a:pPr algn="ctr"/>
            <a:r>
              <a:rPr lang="en-US" sz="2800" dirty="0">
                <a:solidFill>
                  <a:srgbClr val="231F20"/>
                </a:solidFill>
                <a:latin typeface="+mj-lt"/>
              </a:rPr>
              <a:t>Potential determinants of network structure</a:t>
            </a:r>
            <a:endParaRPr lang="en-US" sz="2800" dirty="0">
              <a:latin typeface="+mj-lt"/>
            </a:endParaRPr>
          </a:p>
        </p:txBody>
      </p:sp>
      <p:sp>
        <p:nvSpPr>
          <p:cNvPr id="4" name="TextBox 3"/>
          <p:cNvSpPr txBox="1"/>
          <p:nvPr/>
        </p:nvSpPr>
        <p:spPr>
          <a:xfrm>
            <a:off x="10027316" y="6336145"/>
            <a:ext cx="1929695" cy="369332"/>
          </a:xfrm>
          <a:prstGeom prst="rect">
            <a:avLst/>
          </a:prstGeom>
          <a:noFill/>
        </p:spPr>
        <p:txBody>
          <a:bodyPr wrap="none" rtlCol="0">
            <a:spAutoFit/>
          </a:bodyPr>
          <a:lstStyle/>
          <a:p>
            <a:r>
              <a:rPr lang="en-US" dirty="0"/>
              <a:t>Vazquez et al 2007</a:t>
            </a:r>
          </a:p>
        </p:txBody>
      </p:sp>
    </p:spTree>
    <p:extLst>
      <p:ext uri="{BB962C8B-B14F-4D97-AF65-F5344CB8AC3E}">
        <p14:creationId xmlns:p14="http://schemas.microsoft.com/office/powerpoint/2010/main" val="8083697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62013" y="288698"/>
            <a:ext cx="9991774" cy="707886"/>
          </a:xfrm>
          <a:prstGeom prst="rect">
            <a:avLst/>
          </a:prstGeom>
        </p:spPr>
        <p:txBody>
          <a:bodyPr wrap="none">
            <a:spAutoFit/>
          </a:bodyPr>
          <a:lstStyle/>
          <a:p>
            <a:r>
              <a:rPr lang="en-US" sz="4000" dirty="0">
                <a:latin typeface="+mj-lt"/>
              </a:rPr>
              <a:t>Barriers or constraints on interaction formation </a:t>
            </a:r>
          </a:p>
        </p:txBody>
      </p:sp>
      <p:sp>
        <p:nvSpPr>
          <p:cNvPr id="7" name="Rectangle 6"/>
          <p:cNvSpPr/>
          <p:nvPr/>
        </p:nvSpPr>
        <p:spPr>
          <a:xfrm>
            <a:off x="4351695" y="990661"/>
            <a:ext cx="3412409" cy="461665"/>
          </a:xfrm>
          <a:prstGeom prst="rect">
            <a:avLst/>
          </a:prstGeom>
        </p:spPr>
        <p:txBody>
          <a:bodyPr wrap="none">
            <a:spAutoFit/>
          </a:bodyPr>
          <a:lstStyle/>
          <a:p>
            <a:r>
              <a:rPr lang="en-US" sz="2400" dirty="0"/>
              <a:t>also called forbidden links</a:t>
            </a:r>
          </a:p>
        </p:txBody>
      </p:sp>
      <p:sp>
        <p:nvSpPr>
          <p:cNvPr id="9" name="Rectangle 8"/>
          <p:cNvSpPr/>
          <p:nvPr/>
        </p:nvSpPr>
        <p:spPr>
          <a:xfrm>
            <a:off x="880918" y="2163143"/>
            <a:ext cx="10353964" cy="35394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marL="342900" indent="-342900">
              <a:buFont typeface="+mj-lt"/>
              <a:buAutoNum type="arabicPeriod"/>
            </a:pPr>
            <a:r>
              <a:rPr lang="en-US" sz="2800" dirty="0"/>
              <a:t>Temporal or spatial uncoupling (i.e., species do not co-occur in either time or space).</a:t>
            </a:r>
          </a:p>
          <a:p>
            <a:pPr marL="342900" indent="-342900">
              <a:buFont typeface="+mj-lt"/>
              <a:buAutoNum type="arabicPeriod"/>
            </a:pPr>
            <a:endParaRPr lang="en-US" sz="2800" dirty="0"/>
          </a:p>
          <a:p>
            <a:pPr marL="342900" indent="-342900">
              <a:buFont typeface="+mj-lt"/>
              <a:buAutoNum type="arabicPeriod"/>
            </a:pPr>
            <a:r>
              <a:rPr lang="en-US" sz="2800" dirty="0"/>
              <a:t>Constraints to the accessibility of the resources due to trait mismatches (e.g., proboscis size very different from corolla size).</a:t>
            </a:r>
          </a:p>
          <a:p>
            <a:pPr marL="342900" indent="-342900">
              <a:buFont typeface="+mj-lt"/>
              <a:buAutoNum type="arabicPeriod"/>
            </a:pPr>
            <a:endParaRPr lang="en-US" sz="2800" dirty="0"/>
          </a:p>
          <a:p>
            <a:pPr marL="342900" indent="-342900">
              <a:buFont typeface="+mj-lt"/>
              <a:buAutoNum type="arabicPeriod"/>
            </a:pPr>
            <a:r>
              <a:rPr lang="en-US" sz="2800" dirty="0"/>
              <a:t>Physiological-biochemical constraints that prevent the interactions (e.g., chemical barriers). </a:t>
            </a:r>
          </a:p>
        </p:txBody>
      </p:sp>
    </p:spTree>
    <p:extLst>
      <p:ext uri="{BB962C8B-B14F-4D97-AF65-F5344CB8AC3E}">
        <p14:creationId xmlns:p14="http://schemas.microsoft.com/office/powerpoint/2010/main" val="7274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1C2EB3-D109-4569-A023-2A31BF4CA3C9}"/>
              </a:ext>
            </a:extLst>
          </p:cNvPr>
          <p:cNvGrpSpPr/>
          <p:nvPr/>
        </p:nvGrpSpPr>
        <p:grpSpPr>
          <a:xfrm>
            <a:off x="320718" y="56195"/>
            <a:ext cx="8220969" cy="6801805"/>
            <a:chOff x="34471" y="56195"/>
            <a:chExt cx="8220969" cy="6801805"/>
          </a:xfrm>
        </p:grpSpPr>
        <p:pic>
          <p:nvPicPr>
            <p:cNvPr id="4" name="Picture 3"/>
            <p:cNvPicPr>
              <a:picLocks noChangeAspect="1"/>
            </p:cNvPicPr>
            <p:nvPr/>
          </p:nvPicPr>
          <p:blipFill>
            <a:blip r:embed="rId3"/>
            <a:stretch>
              <a:fillRect/>
            </a:stretch>
          </p:blipFill>
          <p:spPr>
            <a:xfrm rot="5400000">
              <a:off x="887525" y="-694581"/>
              <a:ext cx="6617139" cy="8118691"/>
            </a:xfrm>
            <a:prstGeom prst="rect">
              <a:avLst/>
            </a:prstGeom>
          </p:spPr>
        </p:pic>
        <p:sp>
          <p:nvSpPr>
            <p:cNvPr id="7" name="Rectangle 6"/>
            <p:cNvSpPr/>
            <p:nvPr/>
          </p:nvSpPr>
          <p:spPr>
            <a:xfrm>
              <a:off x="34471" y="3749661"/>
              <a:ext cx="1358064" cy="461665"/>
            </a:xfrm>
            <a:prstGeom prst="rect">
              <a:avLst/>
            </a:prstGeom>
          </p:spPr>
          <p:txBody>
            <a:bodyPr wrap="none">
              <a:spAutoFit/>
            </a:bodyPr>
            <a:lstStyle/>
            <a:p>
              <a:r>
                <a:rPr lang="en-US" sz="2400" dirty="0"/>
                <a:t>Insect sp.</a:t>
              </a:r>
            </a:p>
          </p:txBody>
        </p:sp>
        <p:sp>
          <p:nvSpPr>
            <p:cNvPr id="8" name="Rectangle 7"/>
            <p:cNvSpPr/>
            <p:nvPr/>
          </p:nvSpPr>
          <p:spPr>
            <a:xfrm>
              <a:off x="54524" y="6017567"/>
              <a:ext cx="1250983" cy="461665"/>
            </a:xfrm>
            <a:prstGeom prst="rect">
              <a:avLst/>
            </a:prstGeom>
          </p:spPr>
          <p:txBody>
            <a:bodyPr wrap="none">
              <a:spAutoFit/>
            </a:bodyPr>
            <a:lstStyle/>
            <a:p>
              <a:r>
                <a:rPr lang="en-US" sz="2400" dirty="0"/>
                <a:t>Plant sp.</a:t>
              </a:r>
            </a:p>
          </p:txBody>
        </p:sp>
        <p:sp>
          <p:nvSpPr>
            <p:cNvPr id="9" name="Rectangle 8"/>
            <p:cNvSpPr/>
            <p:nvPr/>
          </p:nvSpPr>
          <p:spPr>
            <a:xfrm>
              <a:off x="2223676" y="6488668"/>
              <a:ext cx="1871410" cy="369332"/>
            </a:xfrm>
            <a:prstGeom prst="rect">
              <a:avLst/>
            </a:prstGeom>
          </p:spPr>
          <p:txBody>
            <a:bodyPr wrap="none">
              <a:spAutoFit/>
            </a:bodyPr>
            <a:lstStyle/>
            <a:p>
              <a:r>
                <a:rPr lang="en-US" dirty="0" err="1"/>
                <a:t>Olesen</a:t>
              </a:r>
              <a:r>
                <a:rPr lang="en-US" dirty="0"/>
                <a:t> et al. 2008</a:t>
              </a:r>
            </a:p>
          </p:txBody>
        </p:sp>
      </p:grpSp>
      <p:sp>
        <p:nvSpPr>
          <p:cNvPr id="6" name="Rectangle 5"/>
          <p:cNvSpPr/>
          <p:nvPr/>
        </p:nvSpPr>
        <p:spPr>
          <a:xfrm>
            <a:off x="8541687" y="3316102"/>
            <a:ext cx="3179197" cy="2862322"/>
          </a:xfrm>
          <a:prstGeom prst="rect">
            <a:avLst/>
          </a:prstGeom>
        </p:spPr>
        <p:txBody>
          <a:bodyPr wrap="square">
            <a:spAutoFit/>
          </a:bodyPr>
          <a:lstStyle/>
          <a:p>
            <a:r>
              <a:rPr lang="en-US" dirty="0" err="1"/>
              <a:t>Phenophase</a:t>
            </a:r>
            <a:r>
              <a:rPr lang="en-US" dirty="0"/>
              <a:t> diagrams show the recorded temporal</a:t>
            </a:r>
          </a:p>
          <a:p>
            <a:r>
              <a:rPr lang="en-US" b="1" dirty="0"/>
              <a:t>span of insect flower visitation and flowering </a:t>
            </a:r>
            <a:r>
              <a:rPr lang="en-US" dirty="0"/>
              <a:t>of each species. </a:t>
            </a:r>
          </a:p>
          <a:p>
            <a:endParaRPr lang="en-US" dirty="0"/>
          </a:p>
          <a:p>
            <a:r>
              <a:rPr lang="en-US" dirty="0"/>
              <a:t>Each bar represents a species. Species are sorted according to the starting date</a:t>
            </a:r>
          </a:p>
          <a:p>
            <a:r>
              <a:rPr lang="en-US" dirty="0"/>
              <a:t>of flowering or foraging, and then according to the end date. </a:t>
            </a:r>
          </a:p>
        </p:txBody>
      </p:sp>
      <p:sp>
        <p:nvSpPr>
          <p:cNvPr id="10" name="Rectangle 9">
            <a:extLst>
              <a:ext uri="{FF2B5EF4-FFF2-40B4-BE49-F238E27FC236}">
                <a16:creationId xmlns:a16="http://schemas.microsoft.com/office/drawing/2014/main" id="{1194DB2B-6586-4579-9E14-B07F28439AF1}"/>
              </a:ext>
            </a:extLst>
          </p:cNvPr>
          <p:cNvSpPr/>
          <p:nvPr/>
        </p:nvSpPr>
        <p:spPr>
          <a:xfrm>
            <a:off x="8548974" y="541078"/>
            <a:ext cx="3179197" cy="1569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t>1. Temporal or spatial uncoupling (i.e., species do not co-occur in either time or space).</a:t>
            </a:r>
          </a:p>
        </p:txBody>
      </p:sp>
    </p:spTree>
    <p:extLst>
      <p:ext uri="{BB962C8B-B14F-4D97-AF65-F5344CB8AC3E}">
        <p14:creationId xmlns:p14="http://schemas.microsoft.com/office/powerpoint/2010/main" val="701642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corolla proboscis misma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44" y="742030"/>
            <a:ext cx="6076783" cy="568494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A79AD96-BC31-474D-A1DB-318DD6A1E2B5}"/>
              </a:ext>
            </a:extLst>
          </p:cNvPr>
          <p:cNvSpPr/>
          <p:nvPr/>
        </p:nvSpPr>
        <p:spPr>
          <a:xfrm>
            <a:off x="5864332" y="2171096"/>
            <a:ext cx="5955524"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2400" dirty="0"/>
              <a:t>2. Constraints to the accessibility of the resources due to trait mismatches (e.g., proboscis size very different from corolla size).</a:t>
            </a:r>
          </a:p>
        </p:txBody>
      </p:sp>
    </p:spTree>
    <p:extLst>
      <p:ext uri="{BB962C8B-B14F-4D97-AF65-F5344CB8AC3E}">
        <p14:creationId xmlns:p14="http://schemas.microsoft.com/office/powerpoint/2010/main" val="3527490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7279" y="357900"/>
            <a:ext cx="10240351" cy="5890500"/>
          </a:xfrm>
          <a:prstGeom prst="rect">
            <a:avLst/>
          </a:prstGeom>
        </p:spPr>
      </p:pic>
      <p:sp>
        <p:nvSpPr>
          <p:cNvPr id="5" name="Rectangle 4"/>
          <p:cNvSpPr/>
          <p:nvPr/>
        </p:nvSpPr>
        <p:spPr>
          <a:xfrm>
            <a:off x="9792945" y="6405541"/>
            <a:ext cx="2399055" cy="369332"/>
          </a:xfrm>
          <a:prstGeom prst="rect">
            <a:avLst/>
          </a:prstGeom>
        </p:spPr>
        <p:txBody>
          <a:bodyPr wrap="none">
            <a:spAutoFit/>
          </a:bodyPr>
          <a:lstStyle/>
          <a:p>
            <a:r>
              <a:rPr lang="en-US" dirty="0" err="1"/>
              <a:t>Schiestl</a:t>
            </a:r>
            <a:r>
              <a:rPr lang="en-US" dirty="0"/>
              <a:t> &amp; Johnson2013</a:t>
            </a:r>
          </a:p>
        </p:txBody>
      </p:sp>
    </p:spTree>
    <p:extLst>
      <p:ext uri="{BB962C8B-B14F-4D97-AF65-F5344CB8AC3E}">
        <p14:creationId xmlns:p14="http://schemas.microsoft.com/office/powerpoint/2010/main" val="2809467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1813577" y="2309089"/>
            <a:ext cx="8488639" cy="1163783"/>
          </a:xfrm>
        </p:spPr>
        <p:txBody>
          <a:bodyPr>
            <a:noAutofit/>
          </a:bodyPr>
          <a:lstStyle/>
          <a:p>
            <a:pPr algn="ctr"/>
            <a:r>
              <a:rPr lang="en-US" dirty="0">
                <a:solidFill>
                  <a:schemeClr val="bg1"/>
                </a:solidFill>
              </a:rPr>
              <a:t>But structural properties can be a sampling artefact!!!</a:t>
            </a:r>
          </a:p>
        </p:txBody>
      </p:sp>
    </p:spTree>
    <p:extLst>
      <p:ext uri="{BB962C8B-B14F-4D97-AF65-F5344CB8AC3E}">
        <p14:creationId xmlns:p14="http://schemas.microsoft.com/office/powerpoint/2010/main" val="1890393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7050" y="986400"/>
            <a:ext cx="8877901" cy="1452000"/>
          </a:xfrm>
          <a:prstGeom prst="rect">
            <a:avLst/>
          </a:prstGeom>
          <a:ln w="38100">
            <a:solidFill>
              <a:srgbClr val="00B050"/>
            </a:solidFill>
          </a:ln>
        </p:spPr>
      </p:pic>
      <p:pic>
        <p:nvPicPr>
          <p:cNvPr id="6" name="Picture 5"/>
          <p:cNvPicPr>
            <a:picLocks noChangeAspect="1"/>
          </p:cNvPicPr>
          <p:nvPr/>
        </p:nvPicPr>
        <p:blipFill>
          <a:blip r:embed="rId3"/>
          <a:stretch>
            <a:fillRect/>
          </a:stretch>
        </p:blipFill>
        <p:spPr>
          <a:xfrm>
            <a:off x="1752600" y="2895601"/>
            <a:ext cx="8728838" cy="1592233"/>
          </a:xfrm>
          <a:prstGeom prst="rect">
            <a:avLst/>
          </a:prstGeom>
          <a:ln w="38100">
            <a:solidFill>
              <a:srgbClr val="00B050"/>
            </a:solidFill>
          </a:ln>
        </p:spPr>
      </p:pic>
      <p:pic>
        <p:nvPicPr>
          <p:cNvPr id="7" name="Picture 6"/>
          <p:cNvPicPr>
            <a:picLocks noChangeAspect="1"/>
          </p:cNvPicPr>
          <p:nvPr/>
        </p:nvPicPr>
        <p:blipFill>
          <a:blip r:embed="rId4"/>
          <a:stretch>
            <a:fillRect/>
          </a:stretch>
        </p:blipFill>
        <p:spPr>
          <a:xfrm>
            <a:off x="8305800" y="4811050"/>
            <a:ext cx="1362450" cy="1809500"/>
          </a:xfrm>
          <a:prstGeom prst="rect">
            <a:avLst/>
          </a:prstGeom>
        </p:spPr>
      </p:pic>
    </p:spTree>
    <p:extLst>
      <p:ext uri="{BB962C8B-B14F-4D97-AF65-F5344CB8AC3E}">
        <p14:creationId xmlns:p14="http://schemas.microsoft.com/office/powerpoint/2010/main" val="3575611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71199" y="1917355"/>
            <a:ext cx="8099758" cy="2062103"/>
          </a:xfrm>
          <a:prstGeom prst="rect">
            <a:avLst/>
          </a:prstGeom>
        </p:spPr>
        <p:txBody>
          <a:bodyPr wrap="square">
            <a:spAutoFit/>
          </a:bodyPr>
          <a:lstStyle/>
          <a:p>
            <a:pPr marL="457200" indent="-457200">
              <a:buFont typeface="+mj-lt"/>
              <a:buAutoNum type="arabicPeriod"/>
            </a:pPr>
            <a:r>
              <a:rPr lang="en-US" sz="3200" dirty="0"/>
              <a:t>Incomplete sampling of species interactions</a:t>
            </a:r>
          </a:p>
          <a:p>
            <a:pPr marL="457200" indent="-457200">
              <a:buFont typeface="+mj-lt"/>
              <a:buAutoNum type="arabicPeriod"/>
            </a:pPr>
            <a:r>
              <a:rPr lang="en-US" sz="3200" dirty="0"/>
              <a:t>Skewed species abundances</a:t>
            </a:r>
          </a:p>
          <a:p>
            <a:pPr marL="457200" indent="-457200">
              <a:buFont typeface="+mj-lt"/>
              <a:buAutoNum type="arabicPeriod"/>
            </a:pPr>
            <a:r>
              <a:rPr lang="en-US" sz="3200" dirty="0"/>
              <a:t>Fully generalized systems (i.e., all plant species interact with all animal species).</a:t>
            </a:r>
          </a:p>
        </p:txBody>
      </p:sp>
      <p:sp>
        <p:nvSpPr>
          <p:cNvPr id="7" name="Rectangle 6"/>
          <p:cNvSpPr/>
          <p:nvPr/>
        </p:nvSpPr>
        <p:spPr>
          <a:xfrm>
            <a:off x="503117" y="669577"/>
            <a:ext cx="7843942" cy="523220"/>
          </a:xfrm>
          <a:prstGeom prst="rect">
            <a:avLst/>
          </a:prstGeom>
        </p:spPr>
        <p:txBody>
          <a:bodyPr wrap="none">
            <a:spAutoFit/>
          </a:bodyPr>
          <a:lstStyle/>
          <a:p>
            <a:r>
              <a:rPr lang="en-US" sz="2800" dirty="0" err="1"/>
              <a:t>Blüthgen</a:t>
            </a:r>
            <a:r>
              <a:rPr lang="en-US" sz="2800" dirty="0"/>
              <a:t> et al. developed a neutral model assuming:</a:t>
            </a:r>
          </a:p>
        </p:txBody>
      </p:sp>
      <p:sp>
        <p:nvSpPr>
          <p:cNvPr id="8" name="Rectangle 7"/>
          <p:cNvSpPr/>
          <p:nvPr/>
        </p:nvSpPr>
        <p:spPr>
          <a:xfrm>
            <a:off x="1014162" y="4700748"/>
            <a:ext cx="10087475" cy="1384995"/>
          </a:xfrm>
          <a:prstGeom prst="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US" sz="2800" dirty="0"/>
              <a:t>Often-missing interactions between rare species (characteristic of nestedness and heterogeneous degree distributions) result from low sampling efforts failing to record the interactions of rare species.</a:t>
            </a:r>
          </a:p>
        </p:txBody>
      </p:sp>
    </p:spTree>
    <p:extLst>
      <p:ext uri="{BB962C8B-B14F-4D97-AF65-F5344CB8AC3E}">
        <p14:creationId xmlns:p14="http://schemas.microsoft.com/office/powerpoint/2010/main" val="2473203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868956" y="0"/>
            <a:ext cx="6656260" cy="6858000"/>
          </a:xfrm>
          <a:prstGeom prst="rect">
            <a:avLst/>
          </a:prstGeom>
        </p:spPr>
      </p:pic>
    </p:spTree>
    <p:extLst>
      <p:ext uri="{BB962C8B-B14F-4D97-AF65-F5344CB8AC3E}">
        <p14:creationId xmlns:p14="http://schemas.microsoft.com/office/powerpoint/2010/main" val="381958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4"/>
          <p:cNvPicPr>
            <a:picLocks noChangeAspect="1" noChangeArrowheads="1"/>
          </p:cNvPicPr>
          <p:nvPr/>
        </p:nvPicPr>
        <p:blipFill>
          <a:blip r:embed="rId3"/>
          <a:srcRect/>
          <a:stretch>
            <a:fillRect/>
          </a:stretch>
        </p:blipFill>
        <p:spPr bwMode="auto">
          <a:xfrm>
            <a:off x="4313383" y="101600"/>
            <a:ext cx="3253008" cy="6514219"/>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7724260" y="126191"/>
            <a:ext cx="1249844" cy="1763629"/>
          </a:xfrm>
          <a:prstGeom prst="rect">
            <a:avLst/>
          </a:prstGeom>
        </p:spPr>
      </p:pic>
      <p:pic>
        <p:nvPicPr>
          <p:cNvPr id="5" name="Picture 8" descr="Allium unifolium (oneleaf onion) with Bumblebee - grid24_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5987" y="147596"/>
            <a:ext cx="1498243" cy="1546059"/>
          </a:xfrm>
          <a:prstGeom prst="rect">
            <a:avLst/>
          </a:prstGeom>
          <a:noFill/>
          <a:effectLst>
            <a:innerShdw blurRad="114300">
              <a:prstClr val="black"/>
            </a:innerShdw>
            <a:softEdge rad="127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81889" y="1570946"/>
            <a:ext cx="9152022" cy="2554545"/>
          </a:xfrm>
          <a:prstGeom prst="rect">
            <a:avLst/>
          </a:prstGeom>
        </p:spPr>
        <p:txBody>
          <a:bodyPr wrap="square">
            <a:spAutoFit/>
          </a:bodyPr>
          <a:lstStyle/>
          <a:p>
            <a:r>
              <a:rPr lang="en-US" sz="3200" dirty="0"/>
              <a:t>Is the observed structure of mutualistic networks represents the ‘true’ architecture of interactions (produced by evolutionary and ecological mechanisms), or merely an artefact of incomplete sampling?</a:t>
            </a:r>
          </a:p>
        </p:txBody>
      </p:sp>
      <p:pic>
        <p:nvPicPr>
          <p:cNvPr id="6" name="Picture 5"/>
          <p:cNvPicPr>
            <a:picLocks noChangeAspect="1"/>
          </p:cNvPicPr>
          <p:nvPr/>
        </p:nvPicPr>
        <p:blipFill>
          <a:blip r:embed="rId2"/>
          <a:stretch>
            <a:fillRect/>
          </a:stretch>
        </p:blipFill>
        <p:spPr>
          <a:xfrm>
            <a:off x="8937207" y="4614862"/>
            <a:ext cx="2619375" cy="1743075"/>
          </a:xfrm>
          <a:prstGeom prst="rect">
            <a:avLst/>
          </a:prstGeom>
        </p:spPr>
      </p:pic>
    </p:spTree>
    <p:extLst>
      <p:ext uri="{BB962C8B-B14F-4D97-AF65-F5344CB8AC3E}">
        <p14:creationId xmlns:p14="http://schemas.microsoft.com/office/powerpoint/2010/main" val="7689564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74033" y="1676725"/>
            <a:ext cx="10936705" cy="2062103"/>
          </a:xfrm>
          <a:prstGeom prst="rect">
            <a:avLst/>
          </a:prstGeom>
        </p:spPr>
        <p:txBody>
          <a:bodyPr wrap="square">
            <a:spAutoFit/>
          </a:bodyPr>
          <a:lstStyle/>
          <a:p>
            <a:pPr marL="514350" indent="-514350">
              <a:buFont typeface="+mj-lt"/>
              <a:buAutoNum type="arabicPeriod"/>
            </a:pPr>
            <a:r>
              <a:rPr lang="en-US" sz="3200" dirty="0"/>
              <a:t>Varying sampling effort in the field</a:t>
            </a:r>
          </a:p>
          <a:p>
            <a:pPr marL="514350" indent="-514350">
              <a:buFont typeface="+mj-lt"/>
              <a:buAutoNum type="arabicPeriod"/>
            </a:pPr>
            <a:r>
              <a:rPr lang="en-US" sz="3200" dirty="0"/>
              <a:t>Varying sampling effort in models generating network structures</a:t>
            </a:r>
          </a:p>
          <a:p>
            <a:pPr marL="514350" indent="-514350">
              <a:buFont typeface="+mj-lt"/>
              <a:buAutoNum type="arabicPeriod"/>
            </a:pPr>
            <a:r>
              <a:rPr lang="en-US" sz="3200" dirty="0"/>
              <a:t>Use of several data sources</a:t>
            </a:r>
          </a:p>
        </p:txBody>
      </p:sp>
      <p:sp>
        <p:nvSpPr>
          <p:cNvPr id="2" name="Rectangle 1"/>
          <p:cNvSpPr/>
          <p:nvPr/>
        </p:nvSpPr>
        <p:spPr>
          <a:xfrm>
            <a:off x="1006641" y="4627239"/>
            <a:ext cx="10451433"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sz="2800" dirty="0"/>
              <a:t>Conclusion: incomplete sampling strongly underestimates the number of interactions and degree of generalization, but does not necessarily affect higher-order network properties such as nestedness.</a:t>
            </a:r>
          </a:p>
        </p:txBody>
      </p:sp>
      <p:sp>
        <p:nvSpPr>
          <p:cNvPr id="3" name="Rectangle 2"/>
          <p:cNvSpPr/>
          <p:nvPr/>
        </p:nvSpPr>
        <p:spPr>
          <a:xfrm>
            <a:off x="198521" y="146067"/>
            <a:ext cx="6984332" cy="830997"/>
          </a:xfrm>
          <a:prstGeom prst="rect">
            <a:avLst/>
          </a:prstGeom>
        </p:spPr>
        <p:txBody>
          <a:bodyPr wrap="square">
            <a:spAutoFit/>
          </a:bodyPr>
          <a:lstStyle/>
          <a:p>
            <a:r>
              <a:rPr lang="en-US" sz="2400" dirty="0"/>
              <a:t>This question promoted many studies investigating sampling effects on network structure by:</a:t>
            </a:r>
          </a:p>
        </p:txBody>
      </p:sp>
    </p:spTree>
    <p:extLst>
      <p:ext uri="{BB962C8B-B14F-4D97-AF65-F5344CB8AC3E}">
        <p14:creationId xmlns:p14="http://schemas.microsoft.com/office/powerpoint/2010/main" val="36243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674F74-16FC-4FA7-A829-BBD8085D871A}"/>
              </a:ext>
            </a:extLst>
          </p:cNvPr>
          <p:cNvSpPr txBox="1"/>
          <p:nvPr/>
        </p:nvSpPr>
        <p:spPr>
          <a:xfrm>
            <a:off x="1597818" y="478274"/>
            <a:ext cx="9018270" cy="707886"/>
          </a:xfrm>
          <a:prstGeom prst="rect">
            <a:avLst/>
          </a:prstGeom>
          <a:noFill/>
        </p:spPr>
        <p:txBody>
          <a:bodyPr wrap="square">
            <a:spAutoFit/>
          </a:bodyPr>
          <a:lstStyle/>
          <a:p>
            <a:pPr algn="ctr"/>
            <a:r>
              <a:rPr lang="en-US" sz="4000" i="0" dirty="0">
                <a:solidFill>
                  <a:srgbClr val="313131"/>
                </a:solidFill>
                <a:effectLst/>
                <a:latin typeface="+mj-lt"/>
              </a:rPr>
              <a:t>Final Caveat: Relationships among metrics</a:t>
            </a:r>
          </a:p>
        </p:txBody>
      </p:sp>
      <p:sp>
        <p:nvSpPr>
          <p:cNvPr id="5" name="TextBox 4">
            <a:extLst>
              <a:ext uri="{FF2B5EF4-FFF2-40B4-BE49-F238E27FC236}">
                <a16:creationId xmlns:a16="http://schemas.microsoft.com/office/drawing/2014/main" id="{FF330053-597D-4281-8D1D-6924FF30A620}"/>
              </a:ext>
            </a:extLst>
          </p:cNvPr>
          <p:cNvSpPr txBox="1"/>
          <p:nvPr/>
        </p:nvSpPr>
        <p:spPr>
          <a:xfrm>
            <a:off x="1507569" y="1905506"/>
            <a:ext cx="9198769" cy="3539430"/>
          </a:xfrm>
          <a:prstGeom prst="rect">
            <a:avLst/>
          </a:prstGeom>
          <a:noFill/>
        </p:spPr>
        <p:txBody>
          <a:bodyPr wrap="square">
            <a:spAutoFit/>
          </a:bodyPr>
          <a:lstStyle/>
          <a:p>
            <a:pPr marL="342900" indent="-342900">
              <a:buFont typeface="Arial" panose="020B0604020202020204" pitchFamily="34" charset="0"/>
              <a:buChar char="•"/>
            </a:pPr>
            <a:r>
              <a:rPr lang="en-US" sz="3200" dirty="0"/>
              <a:t>All these metrics correlate, some positively others negatively.</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a:t>Critical to keep it mind these correlations when analyzing your data, especially when comparing the structure of several networks, for example across a latitudinal or altitudinal gradient.</a:t>
            </a:r>
          </a:p>
        </p:txBody>
      </p:sp>
    </p:spTree>
    <p:extLst>
      <p:ext uri="{BB962C8B-B14F-4D97-AF65-F5344CB8AC3E}">
        <p14:creationId xmlns:p14="http://schemas.microsoft.com/office/powerpoint/2010/main" val="3046966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829E09-686F-4D8B-A96D-CFD2D6585CB6}"/>
              </a:ext>
            </a:extLst>
          </p:cNvPr>
          <p:cNvPicPr>
            <a:picLocks noChangeAspect="1"/>
          </p:cNvPicPr>
          <p:nvPr/>
        </p:nvPicPr>
        <p:blipFill rotWithShape="1">
          <a:blip r:embed="rId2"/>
          <a:srcRect t="7812" r="3514" b="2266"/>
          <a:stretch/>
        </p:blipFill>
        <p:spPr>
          <a:xfrm>
            <a:off x="462123" y="1565910"/>
            <a:ext cx="5275738" cy="4732020"/>
          </a:xfrm>
          <a:prstGeom prst="rect">
            <a:avLst/>
          </a:prstGeom>
        </p:spPr>
      </p:pic>
      <p:sp>
        <p:nvSpPr>
          <p:cNvPr id="4" name="TextBox 3">
            <a:extLst>
              <a:ext uri="{FF2B5EF4-FFF2-40B4-BE49-F238E27FC236}">
                <a16:creationId xmlns:a16="http://schemas.microsoft.com/office/drawing/2014/main" id="{99656A82-2AA1-4AE6-BF21-222B0E4902AD}"/>
              </a:ext>
            </a:extLst>
          </p:cNvPr>
          <p:cNvSpPr txBox="1"/>
          <p:nvPr/>
        </p:nvSpPr>
        <p:spPr>
          <a:xfrm>
            <a:off x="6106953" y="1663690"/>
            <a:ext cx="5591439" cy="1569660"/>
          </a:xfrm>
          <a:prstGeom prst="rect">
            <a:avLst/>
          </a:prstGeom>
          <a:noFill/>
        </p:spPr>
        <p:txBody>
          <a:bodyPr wrap="square">
            <a:spAutoFit/>
          </a:bodyPr>
          <a:lstStyle/>
          <a:p>
            <a:r>
              <a:rPr lang="en-US" sz="2400" dirty="0"/>
              <a:t>The best known of those relationships is the negative correlation between network richness (i.e., number of species) and </a:t>
            </a:r>
            <a:r>
              <a:rPr lang="en-US" sz="2400" dirty="0" err="1"/>
              <a:t>connectance</a:t>
            </a:r>
            <a:r>
              <a:rPr lang="en-US" sz="2400" dirty="0"/>
              <a:t>.</a:t>
            </a:r>
          </a:p>
        </p:txBody>
      </p:sp>
      <p:sp>
        <p:nvSpPr>
          <p:cNvPr id="7" name="TextBox 6">
            <a:extLst>
              <a:ext uri="{FF2B5EF4-FFF2-40B4-BE49-F238E27FC236}">
                <a16:creationId xmlns:a16="http://schemas.microsoft.com/office/drawing/2014/main" id="{065A6B30-9E8F-489C-9D99-3921731D72C4}"/>
              </a:ext>
            </a:extLst>
          </p:cNvPr>
          <p:cNvSpPr txBox="1"/>
          <p:nvPr/>
        </p:nvSpPr>
        <p:spPr>
          <a:xfrm>
            <a:off x="667863" y="6420088"/>
            <a:ext cx="3641247" cy="369332"/>
          </a:xfrm>
          <a:prstGeom prst="rect">
            <a:avLst/>
          </a:prstGeom>
          <a:noFill/>
        </p:spPr>
        <p:txBody>
          <a:bodyPr wrap="square">
            <a:spAutoFit/>
          </a:bodyPr>
          <a:lstStyle/>
          <a:p>
            <a:r>
              <a:rPr lang="en-US" sz="1800" dirty="0" err="1"/>
              <a:t>Thebault</a:t>
            </a:r>
            <a:r>
              <a:rPr lang="en-US" sz="1800" dirty="0"/>
              <a:t> &amp; Fontaine 2010 (Science) </a:t>
            </a:r>
            <a:endParaRPr lang="en-US" dirty="0"/>
          </a:p>
        </p:txBody>
      </p:sp>
      <p:sp>
        <p:nvSpPr>
          <p:cNvPr id="8" name="TextBox 7">
            <a:extLst>
              <a:ext uri="{FF2B5EF4-FFF2-40B4-BE49-F238E27FC236}">
                <a16:creationId xmlns:a16="http://schemas.microsoft.com/office/drawing/2014/main" id="{286A8372-CBF2-4B3D-8CFD-50B30E032632}"/>
              </a:ext>
            </a:extLst>
          </p:cNvPr>
          <p:cNvSpPr txBox="1"/>
          <p:nvPr/>
        </p:nvSpPr>
        <p:spPr>
          <a:xfrm>
            <a:off x="6096000" y="3931920"/>
            <a:ext cx="5591439" cy="830997"/>
          </a:xfrm>
          <a:prstGeom prst="rect">
            <a:avLst/>
          </a:prstGeom>
          <a:noFill/>
        </p:spPr>
        <p:txBody>
          <a:bodyPr wrap="square">
            <a:spAutoFit/>
          </a:bodyPr>
          <a:lstStyle/>
          <a:p>
            <a:r>
              <a:rPr lang="en-US" sz="2400" dirty="0">
                <a:solidFill>
                  <a:srgbClr val="C00000"/>
                </a:solidFill>
              </a:rPr>
              <a:t>In a way, this relation is somehow obvious from the definition of </a:t>
            </a:r>
            <a:r>
              <a:rPr lang="en-US" sz="2400" dirty="0" err="1">
                <a:solidFill>
                  <a:srgbClr val="C00000"/>
                </a:solidFill>
              </a:rPr>
              <a:t>connectance</a:t>
            </a:r>
            <a:r>
              <a:rPr lang="en-US" sz="2400" dirty="0">
                <a:solidFill>
                  <a:srgbClr val="C00000"/>
                </a:solidFill>
              </a:rPr>
              <a:t> why?</a:t>
            </a:r>
          </a:p>
        </p:txBody>
      </p:sp>
      <p:sp>
        <p:nvSpPr>
          <p:cNvPr id="9" name="TextBox 8">
            <a:extLst>
              <a:ext uri="{FF2B5EF4-FFF2-40B4-BE49-F238E27FC236}">
                <a16:creationId xmlns:a16="http://schemas.microsoft.com/office/drawing/2014/main" id="{CC450B60-A7B5-46AD-BEA7-52AAA064D487}"/>
              </a:ext>
            </a:extLst>
          </p:cNvPr>
          <p:cNvSpPr txBox="1"/>
          <p:nvPr/>
        </p:nvSpPr>
        <p:spPr>
          <a:xfrm>
            <a:off x="1597818" y="421124"/>
            <a:ext cx="9018270" cy="707886"/>
          </a:xfrm>
          <a:prstGeom prst="rect">
            <a:avLst/>
          </a:prstGeom>
          <a:noFill/>
        </p:spPr>
        <p:txBody>
          <a:bodyPr wrap="square">
            <a:spAutoFit/>
          </a:bodyPr>
          <a:lstStyle/>
          <a:p>
            <a:pPr algn="ctr"/>
            <a:r>
              <a:rPr lang="en-US" sz="4000" i="0" dirty="0" err="1">
                <a:solidFill>
                  <a:srgbClr val="313131"/>
                </a:solidFill>
                <a:effectLst/>
                <a:latin typeface="+mj-lt"/>
              </a:rPr>
              <a:t>Connectance</a:t>
            </a:r>
            <a:r>
              <a:rPr lang="en-US" sz="4000" i="0" dirty="0">
                <a:solidFill>
                  <a:srgbClr val="313131"/>
                </a:solidFill>
                <a:effectLst/>
                <a:latin typeface="+mj-lt"/>
              </a:rPr>
              <a:t> vs Species richness</a:t>
            </a:r>
          </a:p>
        </p:txBody>
      </p:sp>
    </p:spTree>
    <p:extLst>
      <p:ext uri="{BB962C8B-B14F-4D97-AF65-F5344CB8AC3E}">
        <p14:creationId xmlns:p14="http://schemas.microsoft.com/office/powerpoint/2010/main" val="339404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BB22E5-941E-4906-86B4-FC34444F9936}"/>
              </a:ext>
            </a:extLst>
          </p:cNvPr>
          <p:cNvPicPr>
            <a:picLocks noChangeAspect="1"/>
          </p:cNvPicPr>
          <p:nvPr/>
        </p:nvPicPr>
        <p:blipFill>
          <a:blip r:embed="rId2"/>
          <a:stretch>
            <a:fillRect/>
          </a:stretch>
        </p:blipFill>
        <p:spPr>
          <a:xfrm>
            <a:off x="3910012" y="1594485"/>
            <a:ext cx="4371975" cy="4400550"/>
          </a:xfrm>
          <a:prstGeom prst="rect">
            <a:avLst/>
          </a:prstGeom>
        </p:spPr>
      </p:pic>
      <p:sp>
        <p:nvSpPr>
          <p:cNvPr id="4" name="TextBox 3">
            <a:extLst>
              <a:ext uri="{FF2B5EF4-FFF2-40B4-BE49-F238E27FC236}">
                <a16:creationId xmlns:a16="http://schemas.microsoft.com/office/drawing/2014/main" id="{DD8F6970-5A35-4B55-8066-3117E5A0153C}"/>
              </a:ext>
            </a:extLst>
          </p:cNvPr>
          <p:cNvSpPr txBox="1"/>
          <p:nvPr/>
        </p:nvSpPr>
        <p:spPr>
          <a:xfrm>
            <a:off x="1597818" y="421124"/>
            <a:ext cx="9018270" cy="707886"/>
          </a:xfrm>
          <a:prstGeom prst="rect">
            <a:avLst/>
          </a:prstGeom>
          <a:noFill/>
        </p:spPr>
        <p:txBody>
          <a:bodyPr wrap="square">
            <a:spAutoFit/>
          </a:bodyPr>
          <a:lstStyle/>
          <a:p>
            <a:pPr algn="ctr"/>
            <a:r>
              <a:rPr lang="en-US" sz="4000" i="0" dirty="0">
                <a:solidFill>
                  <a:srgbClr val="313131"/>
                </a:solidFill>
                <a:effectLst/>
                <a:latin typeface="+mj-lt"/>
              </a:rPr>
              <a:t>Other relationships among metrics</a:t>
            </a:r>
          </a:p>
        </p:txBody>
      </p:sp>
      <p:sp>
        <p:nvSpPr>
          <p:cNvPr id="5" name="TextBox 4">
            <a:extLst>
              <a:ext uri="{FF2B5EF4-FFF2-40B4-BE49-F238E27FC236}">
                <a16:creationId xmlns:a16="http://schemas.microsoft.com/office/drawing/2014/main" id="{15F84EC9-8FD5-401B-828F-97465CFE9668}"/>
              </a:ext>
            </a:extLst>
          </p:cNvPr>
          <p:cNvSpPr txBox="1"/>
          <p:nvPr/>
        </p:nvSpPr>
        <p:spPr>
          <a:xfrm>
            <a:off x="667863" y="6420088"/>
            <a:ext cx="3641247" cy="369332"/>
          </a:xfrm>
          <a:prstGeom prst="rect">
            <a:avLst/>
          </a:prstGeom>
          <a:noFill/>
        </p:spPr>
        <p:txBody>
          <a:bodyPr wrap="square">
            <a:spAutoFit/>
          </a:bodyPr>
          <a:lstStyle/>
          <a:p>
            <a:r>
              <a:rPr lang="en-US" sz="1800" dirty="0" err="1"/>
              <a:t>Thebault</a:t>
            </a:r>
            <a:r>
              <a:rPr lang="en-US" sz="1800" dirty="0"/>
              <a:t> &amp; Fontaine 2010 (Science) </a:t>
            </a:r>
            <a:endParaRPr lang="en-US" dirty="0"/>
          </a:p>
        </p:txBody>
      </p:sp>
    </p:spTree>
    <p:extLst>
      <p:ext uri="{BB962C8B-B14F-4D97-AF65-F5344CB8AC3E}">
        <p14:creationId xmlns:p14="http://schemas.microsoft.com/office/powerpoint/2010/main" val="13608507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2265891" cy="6858000"/>
          </a:xfrm>
          <a:prstGeom prst="rect">
            <a:avLst/>
          </a:prstGeom>
        </p:spPr>
      </p:pic>
      <p:sp>
        <p:nvSpPr>
          <p:cNvPr id="4" name="TextBox 3"/>
          <p:cNvSpPr txBox="1">
            <a:spLocks noChangeArrowheads="1"/>
          </p:cNvSpPr>
          <p:nvPr/>
        </p:nvSpPr>
        <p:spPr bwMode="auto">
          <a:xfrm>
            <a:off x="9190181" y="6488668"/>
            <a:ext cx="3076391" cy="369332"/>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algn="r"/>
            <a:r>
              <a:rPr lang="es-ES_tradnl" b="1" dirty="0" err="1"/>
              <a:t>Credit</a:t>
            </a:r>
            <a:r>
              <a:rPr lang="es-ES_tradnl" b="1" dirty="0"/>
              <a:t>: Prof. Judith </a:t>
            </a:r>
            <a:r>
              <a:rPr lang="es-ES_tradnl" b="1" dirty="0" err="1"/>
              <a:t>Bronstein</a:t>
            </a:r>
            <a:endParaRPr lang="es-ES_tradnl" b="1" dirty="0"/>
          </a:p>
        </p:txBody>
      </p:sp>
      <p:sp>
        <p:nvSpPr>
          <p:cNvPr id="5" name="Title 1"/>
          <p:cNvSpPr txBox="1">
            <a:spLocks/>
          </p:cNvSpPr>
          <p:nvPr/>
        </p:nvSpPr>
        <p:spPr>
          <a:xfrm>
            <a:off x="1447644" y="1355725"/>
            <a:ext cx="9324276" cy="2073275"/>
          </a:xfrm>
          <a:prstGeom prst="rect">
            <a:avLst/>
          </a:prstGeom>
        </p:spPr>
        <p:style>
          <a:lnRef idx="2">
            <a:schemeClr val="dk1">
              <a:shade val="50000"/>
            </a:schemeClr>
          </a:lnRef>
          <a:fillRef idx="1">
            <a:schemeClr val="dk1"/>
          </a:fillRef>
          <a:effectRef idx="0">
            <a:schemeClr val="dk1"/>
          </a:effectRef>
          <a:fontRef idx="minor">
            <a:schemeClr val="lt1"/>
          </a:fontRef>
        </p:style>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dirty="0">
                <a:solidFill>
                  <a:schemeClr val="bg1"/>
                </a:solidFill>
              </a:rPr>
              <a:t>Connecting structure to dynamics</a:t>
            </a:r>
          </a:p>
        </p:txBody>
      </p:sp>
    </p:spTree>
    <p:extLst>
      <p:ext uri="{BB962C8B-B14F-4D97-AF65-F5344CB8AC3E}">
        <p14:creationId xmlns:p14="http://schemas.microsoft.com/office/powerpoint/2010/main" val="2201889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846F02-E980-4B1B-9E45-D0EAE9C19F8A}"/>
              </a:ext>
            </a:extLst>
          </p:cNvPr>
          <p:cNvSpPr txBox="1"/>
          <p:nvPr/>
        </p:nvSpPr>
        <p:spPr>
          <a:xfrm flipH="1">
            <a:off x="1142999" y="182880"/>
            <a:ext cx="3200401" cy="830997"/>
          </a:xfrm>
          <a:prstGeom prst="rect">
            <a:avLst/>
          </a:prstGeom>
          <a:noFill/>
        </p:spPr>
        <p:txBody>
          <a:bodyPr wrap="square" rtlCol="0">
            <a:spAutoFit/>
          </a:bodyPr>
          <a:lstStyle/>
          <a:p>
            <a:pPr algn="ctr"/>
            <a:r>
              <a:rPr lang="en-US" sz="4800" dirty="0"/>
              <a:t>Structure</a:t>
            </a:r>
          </a:p>
        </p:txBody>
      </p:sp>
      <p:sp>
        <p:nvSpPr>
          <p:cNvPr id="3" name="TextBox 2">
            <a:extLst>
              <a:ext uri="{FF2B5EF4-FFF2-40B4-BE49-F238E27FC236}">
                <a16:creationId xmlns:a16="http://schemas.microsoft.com/office/drawing/2014/main" id="{32AB5235-70BC-4E1C-B770-2367C3D230AD}"/>
              </a:ext>
            </a:extLst>
          </p:cNvPr>
          <p:cNvSpPr txBox="1"/>
          <p:nvPr/>
        </p:nvSpPr>
        <p:spPr>
          <a:xfrm flipH="1">
            <a:off x="7433309" y="182880"/>
            <a:ext cx="3200401" cy="830997"/>
          </a:xfrm>
          <a:prstGeom prst="rect">
            <a:avLst/>
          </a:prstGeom>
          <a:noFill/>
        </p:spPr>
        <p:txBody>
          <a:bodyPr wrap="square" rtlCol="0">
            <a:spAutoFit/>
          </a:bodyPr>
          <a:lstStyle/>
          <a:p>
            <a:pPr algn="ctr"/>
            <a:r>
              <a:rPr lang="en-US" sz="4800" dirty="0"/>
              <a:t>Dynamics</a:t>
            </a:r>
          </a:p>
        </p:txBody>
      </p:sp>
      <p:pic>
        <p:nvPicPr>
          <p:cNvPr id="4" name="Picture 14">
            <a:extLst>
              <a:ext uri="{FF2B5EF4-FFF2-40B4-BE49-F238E27FC236}">
                <a16:creationId xmlns:a16="http://schemas.microsoft.com/office/drawing/2014/main" id="{43799A66-45A7-486F-A6F1-71DAFE7ED515}"/>
              </a:ext>
            </a:extLst>
          </p:cNvPr>
          <p:cNvPicPr>
            <a:picLocks noChangeAspect="1" noChangeArrowheads="1"/>
          </p:cNvPicPr>
          <p:nvPr/>
        </p:nvPicPr>
        <p:blipFill>
          <a:blip r:embed="rId2"/>
          <a:srcRect/>
          <a:stretch>
            <a:fillRect/>
          </a:stretch>
        </p:blipFill>
        <p:spPr bwMode="auto">
          <a:xfrm>
            <a:off x="1601876" y="1242799"/>
            <a:ext cx="2547214" cy="5100852"/>
          </a:xfrm>
          <a:prstGeom prst="rect">
            <a:avLst/>
          </a:prstGeom>
          <a:noFill/>
          <a:ln w="9525">
            <a:noFill/>
            <a:miter lim="800000"/>
            <a:headEnd/>
            <a:tailEnd/>
          </a:ln>
        </p:spPr>
      </p:pic>
      <p:pic>
        <p:nvPicPr>
          <p:cNvPr id="6" name="Picture 5">
            <a:extLst>
              <a:ext uri="{FF2B5EF4-FFF2-40B4-BE49-F238E27FC236}">
                <a16:creationId xmlns:a16="http://schemas.microsoft.com/office/drawing/2014/main" id="{4B859E03-645B-4288-9B84-13E93D202453}"/>
              </a:ext>
            </a:extLst>
          </p:cNvPr>
          <p:cNvPicPr>
            <a:picLocks noChangeAspect="1"/>
          </p:cNvPicPr>
          <p:nvPr/>
        </p:nvPicPr>
        <p:blipFill>
          <a:blip r:embed="rId3"/>
          <a:stretch>
            <a:fillRect/>
          </a:stretch>
        </p:blipFill>
        <p:spPr>
          <a:xfrm>
            <a:off x="6416040" y="1064151"/>
            <a:ext cx="5135882" cy="3668487"/>
          </a:xfrm>
          <a:prstGeom prst="rect">
            <a:avLst/>
          </a:prstGeom>
        </p:spPr>
      </p:pic>
      <p:pic>
        <p:nvPicPr>
          <p:cNvPr id="8" name="Picture 7">
            <a:extLst>
              <a:ext uri="{FF2B5EF4-FFF2-40B4-BE49-F238E27FC236}">
                <a16:creationId xmlns:a16="http://schemas.microsoft.com/office/drawing/2014/main" id="{09E180C3-503C-4AEE-85E6-7BED68B19588}"/>
              </a:ext>
            </a:extLst>
          </p:cNvPr>
          <p:cNvPicPr>
            <a:picLocks noChangeAspect="1"/>
          </p:cNvPicPr>
          <p:nvPr/>
        </p:nvPicPr>
        <p:blipFill>
          <a:blip r:embed="rId4"/>
          <a:stretch>
            <a:fillRect/>
          </a:stretch>
        </p:blipFill>
        <p:spPr>
          <a:xfrm>
            <a:off x="6761797" y="4480351"/>
            <a:ext cx="4886325" cy="2124075"/>
          </a:xfrm>
          <a:prstGeom prst="rect">
            <a:avLst/>
          </a:prstGeom>
        </p:spPr>
      </p:pic>
    </p:spTree>
    <p:extLst>
      <p:ext uri="{BB962C8B-B14F-4D97-AF65-F5344CB8AC3E}">
        <p14:creationId xmlns:p14="http://schemas.microsoft.com/office/powerpoint/2010/main" val="621045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8CD2A-92CB-4E98-A2BB-E2CE7438550D}"/>
              </a:ext>
            </a:extLst>
          </p:cNvPr>
          <p:cNvSpPr txBox="1"/>
          <p:nvPr/>
        </p:nvSpPr>
        <p:spPr>
          <a:xfrm>
            <a:off x="1885950" y="2440603"/>
            <a:ext cx="8401050" cy="954107"/>
          </a:xfrm>
          <a:prstGeom prst="rect">
            <a:avLst/>
          </a:prstGeom>
          <a:noFill/>
        </p:spPr>
        <p:txBody>
          <a:bodyPr wrap="square" rtlCol="0">
            <a:spAutoFit/>
          </a:bodyPr>
          <a:lstStyle/>
          <a:p>
            <a:r>
              <a:rPr lang="en-US" sz="2800" dirty="0"/>
              <a:t>I’m going to use </a:t>
            </a:r>
            <a:r>
              <a:rPr lang="en-US" sz="2800" dirty="0" err="1"/>
              <a:t>nestedness</a:t>
            </a:r>
            <a:r>
              <a:rPr lang="en-US" sz="2800" dirty="0"/>
              <a:t> as an example, but the same kind of thinking can be used for other metrics…</a:t>
            </a:r>
          </a:p>
        </p:txBody>
      </p:sp>
    </p:spTree>
    <p:extLst>
      <p:ext uri="{BB962C8B-B14F-4D97-AF65-F5344CB8AC3E}">
        <p14:creationId xmlns:p14="http://schemas.microsoft.com/office/powerpoint/2010/main" val="2224512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nvGraphicFramePr>
        <p:xfrm>
          <a:off x="2165178" y="2010668"/>
          <a:ext cx="3214712" cy="2889256"/>
        </p:xfrm>
        <a:graphic>
          <a:graphicData uri="http://schemas.openxmlformats.org/drawingml/2006/table">
            <a:tbl>
              <a:tblPr firstRow="1" bandRow="1">
                <a:tableStyleId>{5C22544A-7EE6-4342-B048-85BDC9FD1C3A}</a:tableStyleId>
              </a:tblPr>
              <a:tblGrid>
                <a:gridCol w="803678">
                  <a:extLst>
                    <a:ext uri="{9D8B030D-6E8A-4147-A177-3AD203B41FA5}">
                      <a16:colId xmlns:a16="http://schemas.microsoft.com/office/drawing/2014/main" val="20000"/>
                    </a:ext>
                  </a:extLst>
                </a:gridCol>
                <a:gridCol w="803678">
                  <a:extLst>
                    <a:ext uri="{9D8B030D-6E8A-4147-A177-3AD203B41FA5}">
                      <a16:colId xmlns:a16="http://schemas.microsoft.com/office/drawing/2014/main" val="20001"/>
                    </a:ext>
                  </a:extLst>
                </a:gridCol>
                <a:gridCol w="803678">
                  <a:extLst>
                    <a:ext uri="{9D8B030D-6E8A-4147-A177-3AD203B41FA5}">
                      <a16:colId xmlns:a16="http://schemas.microsoft.com/office/drawing/2014/main" val="20002"/>
                    </a:ext>
                  </a:extLst>
                </a:gridCol>
                <a:gridCol w="803678">
                  <a:extLst>
                    <a:ext uri="{9D8B030D-6E8A-4147-A177-3AD203B41FA5}">
                      <a16:colId xmlns:a16="http://schemas.microsoft.com/office/drawing/2014/main" val="20003"/>
                    </a:ext>
                  </a:extLst>
                </a:gridCol>
              </a:tblGrid>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pic>
        <p:nvPicPr>
          <p:cNvPr id="13" name="Picture 12" descr="images.jpg"/>
          <p:cNvPicPr>
            <a:picLocks noChangeAspect="1"/>
          </p:cNvPicPr>
          <p:nvPr/>
        </p:nvPicPr>
        <p:blipFill>
          <a:blip r:embed="rId3" cstate="print"/>
          <a:stretch>
            <a:fillRect/>
          </a:stretch>
        </p:blipFill>
        <p:spPr>
          <a:xfrm>
            <a:off x="1379363" y="2113842"/>
            <a:ext cx="667614" cy="500066"/>
          </a:xfrm>
          <a:prstGeom prst="rect">
            <a:avLst/>
          </a:prstGeom>
        </p:spPr>
      </p:pic>
      <p:pic>
        <p:nvPicPr>
          <p:cNvPr id="14" name="Picture 13" descr="flower23.jpg"/>
          <p:cNvPicPr>
            <a:picLocks noChangeAspect="1"/>
          </p:cNvPicPr>
          <p:nvPr/>
        </p:nvPicPr>
        <p:blipFill>
          <a:blip r:embed="rId4" cstate="print"/>
          <a:stretch>
            <a:fillRect/>
          </a:stretch>
        </p:blipFill>
        <p:spPr>
          <a:xfrm>
            <a:off x="1307925" y="2756784"/>
            <a:ext cx="748042" cy="571504"/>
          </a:xfrm>
          <a:prstGeom prst="rect">
            <a:avLst/>
          </a:prstGeom>
        </p:spPr>
      </p:pic>
      <p:pic>
        <p:nvPicPr>
          <p:cNvPr id="15" name="Imagen 14"/>
          <p:cNvPicPr>
            <a:picLocks noChangeAspect="1"/>
          </p:cNvPicPr>
          <p:nvPr/>
        </p:nvPicPr>
        <p:blipFill>
          <a:blip r:embed="rId5" cstate="print"/>
          <a:srcRect r="21641"/>
          <a:stretch>
            <a:fillRect/>
          </a:stretch>
        </p:blipFill>
        <p:spPr bwMode="auto">
          <a:xfrm>
            <a:off x="1379363" y="3473803"/>
            <a:ext cx="642942" cy="619197"/>
          </a:xfrm>
          <a:prstGeom prst="rect">
            <a:avLst/>
          </a:prstGeom>
          <a:noFill/>
          <a:ln w="9525">
            <a:noFill/>
            <a:miter lim="800000"/>
            <a:headEnd/>
            <a:tailEnd/>
          </a:ln>
        </p:spPr>
      </p:pic>
      <p:pic>
        <p:nvPicPr>
          <p:cNvPr id="17" name="Picture 16" descr="Bombus_fraternus,_back,I_SD10862.jpg"/>
          <p:cNvPicPr>
            <a:picLocks noChangeAspect="1"/>
          </p:cNvPicPr>
          <p:nvPr/>
        </p:nvPicPr>
        <p:blipFill>
          <a:blip r:embed="rId6" cstate="print"/>
          <a:stretch>
            <a:fillRect/>
          </a:stretch>
        </p:blipFill>
        <p:spPr>
          <a:xfrm>
            <a:off x="2165181" y="1328024"/>
            <a:ext cx="731546" cy="589810"/>
          </a:xfrm>
          <a:prstGeom prst="rect">
            <a:avLst/>
          </a:prstGeom>
        </p:spPr>
      </p:pic>
      <p:pic>
        <p:nvPicPr>
          <p:cNvPr id="18" name="Picture 17" descr="mariposa-oruga-transparente.jpg"/>
          <p:cNvPicPr>
            <a:picLocks noChangeAspect="1"/>
          </p:cNvPicPr>
          <p:nvPr/>
        </p:nvPicPr>
        <p:blipFill>
          <a:blip r:embed="rId7" cstate="print"/>
          <a:srcRect l="6615" t="4234"/>
          <a:stretch>
            <a:fillRect/>
          </a:stretch>
        </p:blipFill>
        <p:spPr>
          <a:xfrm>
            <a:off x="3808255" y="1399462"/>
            <a:ext cx="714380" cy="572342"/>
          </a:xfrm>
          <a:prstGeom prst="rect">
            <a:avLst/>
          </a:prstGeom>
        </p:spPr>
      </p:pic>
      <p:pic>
        <p:nvPicPr>
          <p:cNvPr id="19" name="Imagen 58"/>
          <p:cNvPicPr>
            <a:picLocks noChangeAspect="1"/>
          </p:cNvPicPr>
          <p:nvPr/>
        </p:nvPicPr>
        <p:blipFill>
          <a:blip r:embed="rId8" cstate="print"/>
          <a:srcRect l="34126" r="5556" b="8974"/>
          <a:stretch>
            <a:fillRect/>
          </a:stretch>
        </p:blipFill>
        <p:spPr bwMode="auto">
          <a:xfrm>
            <a:off x="3022437" y="1328024"/>
            <a:ext cx="714380" cy="667840"/>
          </a:xfrm>
          <a:prstGeom prst="rect">
            <a:avLst/>
          </a:prstGeom>
          <a:noFill/>
          <a:ln w="9525">
            <a:noFill/>
            <a:miter lim="800000"/>
            <a:headEnd/>
            <a:tailEnd/>
          </a:ln>
        </p:spPr>
      </p:pic>
      <p:pic>
        <p:nvPicPr>
          <p:cNvPr id="20" name="Imagen 13"/>
          <p:cNvPicPr>
            <a:picLocks noChangeAspect="1"/>
          </p:cNvPicPr>
          <p:nvPr/>
        </p:nvPicPr>
        <p:blipFill>
          <a:blip r:embed="rId9" cstate="print"/>
          <a:srcRect/>
          <a:stretch>
            <a:fillRect/>
          </a:stretch>
        </p:blipFill>
        <p:spPr bwMode="auto">
          <a:xfrm>
            <a:off x="4594073" y="1328024"/>
            <a:ext cx="642942" cy="642942"/>
          </a:xfrm>
          <a:prstGeom prst="rect">
            <a:avLst/>
          </a:prstGeom>
          <a:noFill/>
          <a:ln w="9525">
            <a:noFill/>
            <a:miter lim="800000"/>
            <a:headEnd/>
            <a:tailEnd/>
          </a:ln>
        </p:spPr>
      </p:pic>
      <p:pic>
        <p:nvPicPr>
          <p:cNvPr id="21" name="Imagen 12"/>
          <p:cNvPicPr>
            <a:picLocks noChangeAspect="1"/>
          </p:cNvPicPr>
          <p:nvPr/>
        </p:nvPicPr>
        <p:blipFill>
          <a:blip r:embed="rId10" cstate="print"/>
          <a:srcRect/>
          <a:stretch>
            <a:fillRect/>
          </a:stretch>
        </p:blipFill>
        <p:spPr bwMode="auto">
          <a:xfrm>
            <a:off x="1307925" y="4256982"/>
            <a:ext cx="816902" cy="700202"/>
          </a:xfrm>
          <a:prstGeom prst="rect">
            <a:avLst/>
          </a:prstGeom>
          <a:noFill/>
          <a:ln w="9525">
            <a:noFill/>
            <a:miter lim="800000"/>
            <a:headEnd/>
            <a:tailEnd/>
          </a:ln>
        </p:spPr>
      </p:pic>
      <p:graphicFrame>
        <p:nvGraphicFramePr>
          <p:cNvPr id="22" name="Table 21"/>
          <p:cNvGraphicFramePr>
            <a:graphicFrameLocks noGrp="1"/>
          </p:cNvGraphicFramePr>
          <p:nvPr/>
        </p:nvGraphicFramePr>
        <p:xfrm>
          <a:off x="6594335" y="1953408"/>
          <a:ext cx="3214712" cy="2889256"/>
        </p:xfrm>
        <a:graphic>
          <a:graphicData uri="http://schemas.openxmlformats.org/drawingml/2006/table">
            <a:tbl>
              <a:tblPr firstRow="1" bandRow="1">
                <a:tableStyleId>{5C22544A-7EE6-4342-B048-85BDC9FD1C3A}</a:tableStyleId>
              </a:tblPr>
              <a:tblGrid>
                <a:gridCol w="803678">
                  <a:extLst>
                    <a:ext uri="{9D8B030D-6E8A-4147-A177-3AD203B41FA5}">
                      <a16:colId xmlns:a16="http://schemas.microsoft.com/office/drawing/2014/main" val="20000"/>
                    </a:ext>
                  </a:extLst>
                </a:gridCol>
                <a:gridCol w="803678">
                  <a:extLst>
                    <a:ext uri="{9D8B030D-6E8A-4147-A177-3AD203B41FA5}">
                      <a16:colId xmlns:a16="http://schemas.microsoft.com/office/drawing/2014/main" val="20001"/>
                    </a:ext>
                  </a:extLst>
                </a:gridCol>
                <a:gridCol w="803678">
                  <a:extLst>
                    <a:ext uri="{9D8B030D-6E8A-4147-A177-3AD203B41FA5}">
                      <a16:colId xmlns:a16="http://schemas.microsoft.com/office/drawing/2014/main" val="20002"/>
                    </a:ext>
                  </a:extLst>
                </a:gridCol>
                <a:gridCol w="803678">
                  <a:extLst>
                    <a:ext uri="{9D8B030D-6E8A-4147-A177-3AD203B41FA5}">
                      <a16:colId xmlns:a16="http://schemas.microsoft.com/office/drawing/2014/main" val="20003"/>
                    </a:ext>
                  </a:extLst>
                </a:gridCol>
              </a:tblGrid>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722314">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endParaRPr lang="es-ES_tradnl"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bl>
          </a:graphicData>
        </a:graphic>
      </p:graphicFrame>
      <p:sp>
        <p:nvSpPr>
          <p:cNvPr id="31" name="TextBox 30"/>
          <p:cNvSpPr txBox="1">
            <a:spLocks noChangeArrowheads="1"/>
          </p:cNvSpPr>
          <p:nvPr/>
        </p:nvSpPr>
        <p:spPr bwMode="auto">
          <a:xfrm>
            <a:off x="2308058" y="5081202"/>
            <a:ext cx="2857521" cy="461665"/>
          </a:xfrm>
          <a:prstGeom prst="rect">
            <a:avLst/>
          </a:prstGeom>
          <a:noFill/>
          <a:ln w="9525">
            <a:noFill/>
            <a:miter lim="800000"/>
            <a:headEnd/>
            <a:tailEnd/>
          </a:ln>
        </p:spPr>
        <p:txBody>
          <a:bodyPr wrap="square">
            <a:spAutoFit/>
          </a:bodyPr>
          <a:lstStyle/>
          <a:p>
            <a:pPr algn="ctr"/>
            <a:r>
              <a:rPr lang="es-ES_tradnl" sz="2400" dirty="0" err="1"/>
              <a:t>Nested</a:t>
            </a:r>
            <a:r>
              <a:rPr lang="es-ES_tradnl" sz="2400" dirty="0"/>
              <a:t> </a:t>
            </a:r>
            <a:r>
              <a:rPr lang="es-ES_tradnl" sz="2400" dirty="0" err="1"/>
              <a:t>network</a:t>
            </a:r>
            <a:endParaRPr lang="es-ES_tradnl" sz="2400" dirty="0"/>
          </a:p>
        </p:txBody>
      </p:sp>
      <p:pic>
        <p:nvPicPr>
          <p:cNvPr id="23" name="Picture 22" descr="images.jpg"/>
          <p:cNvPicPr>
            <a:picLocks noChangeAspect="1"/>
          </p:cNvPicPr>
          <p:nvPr/>
        </p:nvPicPr>
        <p:blipFill>
          <a:blip r:embed="rId3" cstate="print"/>
          <a:stretch>
            <a:fillRect/>
          </a:stretch>
        </p:blipFill>
        <p:spPr>
          <a:xfrm>
            <a:off x="5808520" y="2056583"/>
            <a:ext cx="667614" cy="500066"/>
          </a:xfrm>
          <a:prstGeom prst="rect">
            <a:avLst/>
          </a:prstGeom>
        </p:spPr>
      </p:pic>
      <p:pic>
        <p:nvPicPr>
          <p:cNvPr id="24" name="Picture 23" descr="flower23.jpg"/>
          <p:cNvPicPr>
            <a:picLocks noChangeAspect="1"/>
          </p:cNvPicPr>
          <p:nvPr/>
        </p:nvPicPr>
        <p:blipFill>
          <a:blip r:embed="rId4" cstate="print"/>
          <a:stretch>
            <a:fillRect/>
          </a:stretch>
        </p:blipFill>
        <p:spPr>
          <a:xfrm>
            <a:off x="5737082" y="2699525"/>
            <a:ext cx="748042" cy="571504"/>
          </a:xfrm>
          <a:prstGeom prst="rect">
            <a:avLst/>
          </a:prstGeom>
        </p:spPr>
      </p:pic>
      <p:pic>
        <p:nvPicPr>
          <p:cNvPr id="25" name="Imagen 14"/>
          <p:cNvPicPr>
            <a:picLocks noChangeAspect="1"/>
          </p:cNvPicPr>
          <p:nvPr/>
        </p:nvPicPr>
        <p:blipFill>
          <a:blip r:embed="rId5" cstate="print"/>
          <a:srcRect r="21641"/>
          <a:stretch>
            <a:fillRect/>
          </a:stretch>
        </p:blipFill>
        <p:spPr bwMode="auto">
          <a:xfrm>
            <a:off x="5808520" y="3416543"/>
            <a:ext cx="642942" cy="619197"/>
          </a:xfrm>
          <a:prstGeom prst="rect">
            <a:avLst/>
          </a:prstGeom>
          <a:noFill/>
          <a:ln w="9525">
            <a:noFill/>
            <a:miter lim="800000"/>
            <a:headEnd/>
            <a:tailEnd/>
          </a:ln>
        </p:spPr>
      </p:pic>
      <p:pic>
        <p:nvPicPr>
          <p:cNvPr id="26" name="Picture 25" descr="Bombus_fraternus,_back,I_SD10862.jpg"/>
          <p:cNvPicPr>
            <a:picLocks noChangeAspect="1"/>
          </p:cNvPicPr>
          <p:nvPr/>
        </p:nvPicPr>
        <p:blipFill>
          <a:blip r:embed="rId6" cstate="print"/>
          <a:stretch>
            <a:fillRect/>
          </a:stretch>
        </p:blipFill>
        <p:spPr>
          <a:xfrm>
            <a:off x="6594338" y="1270765"/>
            <a:ext cx="731546" cy="589810"/>
          </a:xfrm>
          <a:prstGeom prst="rect">
            <a:avLst/>
          </a:prstGeom>
        </p:spPr>
      </p:pic>
      <p:pic>
        <p:nvPicPr>
          <p:cNvPr id="27" name="Picture 26" descr="mariposa-oruga-transparente.jpg"/>
          <p:cNvPicPr>
            <a:picLocks noChangeAspect="1"/>
          </p:cNvPicPr>
          <p:nvPr/>
        </p:nvPicPr>
        <p:blipFill>
          <a:blip r:embed="rId7" cstate="print"/>
          <a:srcRect l="6615" t="4234"/>
          <a:stretch>
            <a:fillRect/>
          </a:stretch>
        </p:blipFill>
        <p:spPr>
          <a:xfrm>
            <a:off x="8237412" y="1342203"/>
            <a:ext cx="714380" cy="572342"/>
          </a:xfrm>
          <a:prstGeom prst="rect">
            <a:avLst/>
          </a:prstGeom>
        </p:spPr>
      </p:pic>
      <p:pic>
        <p:nvPicPr>
          <p:cNvPr id="28" name="Imagen 58"/>
          <p:cNvPicPr>
            <a:picLocks noChangeAspect="1"/>
          </p:cNvPicPr>
          <p:nvPr/>
        </p:nvPicPr>
        <p:blipFill>
          <a:blip r:embed="rId8" cstate="print"/>
          <a:srcRect l="34126" r="5556" b="8974"/>
          <a:stretch>
            <a:fillRect/>
          </a:stretch>
        </p:blipFill>
        <p:spPr bwMode="auto">
          <a:xfrm>
            <a:off x="7451594" y="1270765"/>
            <a:ext cx="714380" cy="667840"/>
          </a:xfrm>
          <a:prstGeom prst="rect">
            <a:avLst/>
          </a:prstGeom>
          <a:noFill/>
          <a:ln w="9525">
            <a:noFill/>
            <a:miter lim="800000"/>
            <a:headEnd/>
            <a:tailEnd/>
          </a:ln>
        </p:spPr>
      </p:pic>
      <p:pic>
        <p:nvPicPr>
          <p:cNvPr id="29" name="Imagen 13"/>
          <p:cNvPicPr>
            <a:picLocks noChangeAspect="1"/>
          </p:cNvPicPr>
          <p:nvPr/>
        </p:nvPicPr>
        <p:blipFill>
          <a:blip r:embed="rId9" cstate="print"/>
          <a:srcRect/>
          <a:stretch>
            <a:fillRect/>
          </a:stretch>
        </p:blipFill>
        <p:spPr bwMode="auto">
          <a:xfrm>
            <a:off x="9023230" y="1270765"/>
            <a:ext cx="642942" cy="642942"/>
          </a:xfrm>
          <a:prstGeom prst="rect">
            <a:avLst/>
          </a:prstGeom>
          <a:noFill/>
          <a:ln w="9525">
            <a:noFill/>
            <a:miter lim="800000"/>
            <a:headEnd/>
            <a:tailEnd/>
          </a:ln>
        </p:spPr>
      </p:pic>
      <p:pic>
        <p:nvPicPr>
          <p:cNvPr id="30" name="Imagen 12"/>
          <p:cNvPicPr>
            <a:picLocks noChangeAspect="1"/>
          </p:cNvPicPr>
          <p:nvPr/>
        </p:nvPicPr>
        <p:blipFill>
          <a:blip r:embed="rId10" cstate="print"/>
          <a:srcRect/>
          <a:stretch>
            <a:fillRect/>
          </a:stretch>
        </p:blipFill>
        <p:spPr bwMode="auto">
          <a:xfrm>
            <a:off x="5737082" y="4199723"/>
            <a:ext cx="816902" cy="700202"/>
          </a:xfrm>
          <a:prstGeom prst="rect">
            <a:avLst/>
          </a:prstGeom>
          <a:noFill/>
          <a:ln w="9525">
            <a:noFill/>
            <a:miter lim="800000"/>
            <a:headEnd/>
            <a:tailEnd/>
          </a:ln>
        </p:spPr>
      </p:pic>
      <p:sp>
        <p:nvSpPr>
          <p:cNvPr id="32" name="TextBox 31"/>
          <p:cNvSpPr txBox="1">
            <a:spLocks noChangeArrowheads="1"/>
          </p:cNvSpPr>
          <p:nvPr/>
        </p:nvSpPr>
        <p:spPr bwMode="auto">
          <a:xfrm>
            <a:off x="6737213" y="5042801"/>
            <a:ext cx="2857521" cy="461665"/>
          </a:xfrm>
          <a:prstGeom prst="rect">
            <a:avLst/>
          </a:prstGeom>
          <a:noFill/>
          <a:ln w="9525">
            <a:noFill/>
            <a:miter lim="800000"/>
            <a:headEnd/>
            <a:tailEnd/>
          </a:ln>
        </p:spPr>
        <p:txBody>
          <a:bodyPr wrap="square">
            <a:spAutoFit/>
          </a:bodyPr>
          <a:lstStyle/>
          <a:p>
            <a:pPr algn="ctr"/>
            <a:r>
              <a:rPr lang="es-ES_tradnl" sz="2400" dirty="0"/>
              <a:t>Non-</a:t>
            </a:r>
            <a:r>
              <a:rPr lang="es-ES_tradnl" sz="2400" dirty="0" err="1"/>
              <a:t>nested</a:t>
            </a:r>
            <a:r>
              <a:rPr lang="es-ES_tradnl" sz="2400" dirty="0"/>
              <a:t> </a:t>
            </a:r>
            <a:r>
              <a:rPr lang="es-ES_tradnl" sz="2400" dirty="0" err="1"/>
              <a:t>network</a:t>
            </a:r>
            <a:endParaRPr lang="es-ES_tradnl" sz="2400" dirty="0"/>
          </a:p>
        </p:txBody>
      </p:sp>
      <p:sp>
        <p:nvSpPr>
          <p:cNvPr id="34" name="Rectangle 33"/>
          <p:cNvSpPr/>
          <p:nvPr/>
        </p:nvSpPr>
        <p:spPr>
          <a:xfrm>
            <a:off x="3503502" y="2807147"/>
            <a:ext cx="5077006"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2800" dirty="0">
                <a:solidFill>
                  <a:schemeClr val="bg1"/>
                </a:solidFill>
              </a:rPr>
              <a:t>~80% of observed empirical networks are nested</a:t>
            </a:r>
            <a:endParaRPr lang="es-ES_tradnl" sz="2800" dirty="0">
              <a:solidFill>
                <a:schemeClr val="bg1"/>
              </a:solidFill>
            </a:endParaRPr>
          </a:p>
        </p:txBody>
      </p:sp>
      <p:sp>
        <p:nvSpPr>
          <p:cNvPr id="33" name="Title 1"/>
          <p:cNvSpPr txBox="1">
            <a:spLocks/>
          </p:cNvSpPr>
          <p:nvPr/>
        </p:nvSpPr>
        <p:spPr>
          <a:xfrm>
            <a:off x="3936381" y="148433"/>
            <a:ext cx="4361986"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err="1">
                <a:latin typeface="+mn-lt"/>
              </a:rPr>
              <a:t>Nestedness</a:t>
            </a:r>
            <a:endParaRPr lang="en-US" sz="4000" dirty="0">
              <a:latin typeface="+mn-lt"/>
            </a:endParaRPr>
          </a:p>
        </p:txBody>
      </p:sp>
    </p:spTree>
    <p:extLst>
      <p:ext uri="{BB962C8B-B14F-4D97-AF65-F5344CB8AC3E}">
        <p14:creationId xmlns:p14="http://schemas.microsoft.com/office/powerpoint/2010/main" val="12721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703514" y="1026279"/>
            <a:ext cx="8888287" cy="5347302"/>
            <a:chOff x="179513" y="1312235"/>
            <a:chExt cx="8888287" cy="5347302"/>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4617601"/>
              <a:ext cx="5008748" cy="2041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3" y="1557339"/>
              <a:ext cx="3312367" cy="2926788"/>
            </a:xfrm>
            <a:prstGeom prst="rect">
              <a:avLst/>
            </a:prstGeom>
          </p:spPr>
        </p:pic>
        <p:grpSp>
          <p:nvGrpSpPr>
            <p:cNvPr id="6" name="Group 5"/>
            <p:cNvGrpSpPr/>
            <p:nvPr/>
          </p:nvGrpSpPr>
          <p:grpSpPr>
            <a:xfrm>
              <a:off x="311723" y="1312235"/>
              <a:ext cx="8756077" cy="4885072"/>
              <a:chOff x="311723" y="1312235"/>
              <a:chExt cx="8756077" cy="4885072"/>
            </a:xfrm>
          </p:grpSpPr>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9912" y="1700808"/>
                <a:ext cx="4072160" cy="1119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79912" y="3828325"/>
                <a:ext cx="4282182" cy="806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265" y="4600213"/>
                <a:ext cx="2998862" cy="8853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79912" y="2860164"/>
                <a:ext cx="3637285" cy="950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1723" y="5596380"/>
                <a:ext cx="3032264" cy="600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23200" y="2934354"/>
                <a:ext cx="1244600" cy="8636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22367" y="1312235"/>
                <a:ext cx="1441253" cy="777146"/>
              </a:xfrm>
              <a:prstGeom prst="rect">
                <a:avLst/>
              </a:prstGeom>
            </p:spPr>
          </p:pic>
          <p:pic>
            <p:nvPicPr>
              <p:cNvPr id="14"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124200" y="2420888"/>
                <a:ext cx="1924972" cy="241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21" name="Group 20"/>
          <p:cNvGrpSpPr/>
          <p:nvPr/>
        </p:nvGrpSpPr>
        <p:grpSpPr>
          <a:xfrm>
            <a:off x="1540727" y="542703"/>
            <a:ext cx="9144000" cy="6165304"/>
            <a:chOff x="0" y="692696"/>
            <a:chExt cx="9144000" cy="6165304"/>
          </a:xfrm>
        </p:grpSpPr>
        <p:sp>
          <p:nvSpPr>
            <p:cNvPr id="18" name="Rectangle 17"/>
            <p:cNvSpPr/>
            <p:nvPr/>
          </p:nvSpPr>
          <p:spPr bwMode="auto">
            <a:xfrm>
              <a:off x="0" y="692696"/>
              <a:ext cx="9144000" cy="6165304"/>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19" name="Rectangle 18"/>
            <p:cNvSpPr/>
            <p:nvPr/>
          </p:nvSpPr>
          <p:spPr>
            <a:xfrm>
              <a:off x="2278856" y="3501008"/>
              <a:ext cx="4572000" cy="1323439"/>
            </a:xfrm>
            <a:prstGeom prst="rect">
              <a:avLst/>
            </a:prstGeom>
            <a:gradFill>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p:spPr>
          <p:style>
            <a:lnRef idx="3">
              <a:schemeClr val="lt1"/>
            </a:lnRef>
            <a:fillRef idx="1">
              <a:schemeClr val="accent5"/>
            </a:fillRef>
            <a:effectRef idx="1">
              <a:schemeClr val="accent5"/>
            </a:effectRef>
            <a:fontRef idx="minor">
              <a:schemeClr val="lt1"/>
            </a:fontRef>
          </p:style>
          <p:txBody>
            <a:bodyPr>
              <a:spAutoFit/>
            </a:bodyPr>
            <a:lstStyle/>
            <a:p>
              <a:pPr algn="ctr"/>
              <a:r>
                <a:rPr lang="es-ES_tradnl" sz="3200" dirty="0" err="1"/>
                <a:t>Destabilizes</a:t>
              </a:r>
              <a:endParaRPr lang="es-ES_tradnl" sz="2400" dirty="0"/>
            </a:p>
            <a:p>
              <a:pPr algn="ctr"/>
              <a:r>
                <a:rPr lang="en-US" sz="2000" dirty="0"/>
                <a:t>(Tang &amp; </a:t>
              </a:r>
              <a:r>
                <a:rPr lang="en-US" sz="2000" dirty="0" err="1"/>
                <a:t>Allesina</a:t>
              </a:r>
              <a:r>
                <a:rPr lang="en-US" sz="2000" dirty="0"/>
                <a:t> 2012, James et al. 2012</a:t>
              </a:r>
              <a:r>
                <a:rPr lang="en-US" sz="2400" dirty="0"/>
                <a:t>)</a:t>
              </a:r>
            </a:p>
            <a:p>
              <a:pPr algn="ctr"/>
              <a:r>
                <a:rPr lang="en-US" sz="2400" dirty="0"/>
                <a:t> </a:t>
              </a:r>
              <a:endParaRPr lang="es-ES_tradnl" sz="2400" dirty="0"/>
            </a:p>
          </p:txBody>
        </p:sp>
        <p:sp>
          <p:nvSpPr>
            <p:cNvPr id="20" name="Rectangle 19"/>
            <p:cNvSpPr/>
            <p:nvPr/>
          </p:nvSpPr>
          <p:spPr>
            <a:xfrm>
              <a:off x="2273301" y="1616694"/>
              <a:ext cx="4572000" cy="1508105"/>
            </a:xfrm>
            <a:prstGeom prst="rect">
              <a:avLst/>
            </a:prstGeom>
            <a:gradFill>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p:spPr>
          <p:style>
            <a:lnRef idx="3">
              <a:schemeClr val="lt1"/>
            </a:lnRef>
            <a:fillRef idx="1">
              <a:schemeClr val="accent5"/>
            </a:fillRef>
            <a:effectRef idx="1">
              <a:schemeClr val="accent5"/>
            </a:effectRef>
            <a:fontRef idx="minor">
              <a:schemeClr val="lt1"/>
            </a:fontRef>
          </p:style>
          <p:txBody>
            <a:bodyPr>
              <a:spAutoFit/>
            </a:bodyPr>
            <a:lstStyle/>
            <a:p>
              <a:pPr algn="ctr"/>
              <a:r>
                <a:rPr lang="es-ES_tradnl" sz="3200" dirty="0" err="1"/>
                <a:t>Stabilizes</a:t>
              </a:r>
              <a:endParaRPr lang="es-ES_tradnl" sz="2400" dirty="0"/>
            </a:p>
            <a:p>
              <a:pPr algn="ctr"/>
              <a:r>
                <a:rPr lang="en-US" sz="2000" dirty="0"/>
                <a:t>(</a:t>
              </a:r>
              <a:r>
                <a:rPr lang="en-US" sz="2000" dirty="0" err="1"/>
                <a:t>Okuyama</a:t>
              </a:r>
              <a:r>
                <a:rPr lang="en-US" sz="2000" dirty="0"/>
                <a:t> &amp; Holland 2008,</a:t>
              </a:r>
            </a:p>
            <a:p>
              <a:pPr algn="ctr"/>
              <a:r>
                <a:rPr lang="en-US" sz="2000" dirty="0" err="1"/>
                <a:t>Bastolla</a:t>
              </a:r>
              <a:r>
                <a:rPr lang="en-US" sz="2000" dirty="0"/>
                <a:t> et al. 2009,</a:t>
              </a:r>
            </a:p>
            <a:p>
              <a:pPr algn="ctr"/>
              <a:r>
                <a:rPr lang="en-US" sz="2000" dirty="0" err="1"/>
                <a:t>Thebault</a:t>
              </a:r>
              <a:r>
                <a:rPr lang="en-US" sz="2000" dirty="0"/>
                <a:t> and Fontaine 2010)</a:t>
              </a:r>
              <a:endParaRPr lang="es-ES_tradnl" sz="2000" dirty="0"/>
            </a:p>
          </p:txBody>
        </p:sp>
      </p:grpSp>
      <p:sp>
        <p:nvSpPr>
          <p:cNvPr id="27" name="Title 1"/>
          <p:cNvSpPr txBox="1">
            <a:spLocks/>
          </p:cNvSpPr>
          <p:nvPr/>
        </p:nvSpPr>
        <p:spPr>
          <a:xfrm>
            <a:off x="1529574" y="148433"/>
            <a:ext cx="9155153"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Effect of </a:t>
            </a:r>
            <a:r>
              <a:rPr lang="en-US" sz="4000" dirty="0" err="1"/>
              <a:t>Nestedness</a:t>
            </a:r>
            <a:r>
              <a:rPr lang="en-US" sz="4000" dirty="0"/>
              <a:t> on Networks Stability</a:t>
            </a:r>
          </a:p>
        </p:txBody>
      </p:sp>
    </p:spTree>
    <p:extLst>
      <p:ext uri="{BB962C8B-B14F-4D97-AF65-F5344CB8AC3E}">
        <p14:creationId xmlns:p14="http://schemas.microsoft.com/office/powerpoint/2010/main" val="281512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82321" y="1193473"/>
            <a:ext cx="3990399" cy="5335705"/>
          </a:xfrm>
          <a:prstGeom prst="rect">
            <a:avLst/>
          </a:prstGeom>
        </p:spPr>
      </p:pic>
      <p:pic>
        <p:nvPicPr>
          <p:cNvPr id="7" name="Picture 6"/>
          <p:cNvPicPr>
            <a:picLocks noChangeAspect="1"/>
          </p:cNvPicPr>
          <p:nvPr/>
        </p:nvPicPr>
        <p:blipFill>
          <a:blip r:embed="rId3"/>
          <a:stretch>
            <a:fillRect/>
          </a:stretch>
        </p:blipFill>
        <p:spPr>
          <a:xfrm>
            <a:off x="5214720" y="1891833"/>
            <a:ext cx="2095500" cy="2724150"/>
          </a:xfrm>
          <a:prstGeom prst="rect">
            <a:avLst/>
          </a:prstGeom>
        </p:spPr>
      </p:pic>
      <p:pic>
        <p:nvPicPr>
          <p:cNvPr id="8" name="Picture 7"/>
          <p:cNvPicPr>
            <a:picLocks noChangeAspect="1"/>
          </p:cNvPicPr>
          <p:nvPr/>
        </p:nvPicPr>
        <p:blipFill>
          <a:blip r:embed="rId4"/>
          <a:stretch>
            <a:fillRect/>
          </a:stretch>
        </p:blipFill>
        <p:spPr>
          <a:xfrm>
            <a:off x="7966811" y="1891833"/>
            <a:ext cx="2026276" cy="3133460"/>
          </a:xfrm>
          <a:prstGeom prst="rect">
            <a:avLst/>
          </a:prstGeom>
        </p:spPr>
      </p:pic>
      <p:sp>
        <p:nvSpPr>
          <p:cNvPr id="6" name="Title 1">
            <a:extLst>
              <a:ext uri="{FF2B5EF4-FFF2-40B4-BE49-F238E27FC236}">
                <a16:creationId xmlns:a16="http://schemas.microsoft.com/office/drawing/2014/main" id="{77FBD44F-51EC-40E0-A5C7-D8BC8FD70417}"/>
              </a:ext>
            </a:extLst>
          </p:cNvPr>
          <p:cNvSpPr txBox="1">
            <a:spLocks/>
          </p:cNvSpPr>
          <p:nvPr/>
        </p:nvSpPr>
        <p:spPr>
          <a:xfrm>
            <a:off x="838200" y="20967"/>
            <a:ext cx="10515600" cy="79294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Physics &amp; Complexity Sciences: Complex Networks</a:t>
            </a:r>
          </a:p>
        </p:txBody>
      </p:sp>
    </p:spTree>
    <p:extLst>
      <p:ext uri="{BB962C8B-B14F-4D97-AF65-F5344CB8AC3E}">
        <p14:creationId xmlns:p14="http://schemas.microsoft.com/office/powerpoint/2010/main" val="3209605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D96E98-6B6C-4162-86AF-A6FAB2CE7B1F}"/>
              </a:ext>
            </a:extLst>
          </p:cNvPr>
          <p:cNvSpPr txBox="1"/>
          <p:nvPr/>
        </p:nvSpPr>
        <p:spPr>
          <a:xfrm>
            <a:off x="2067457" y="1905506"/>
            <a:ext cx="7305143" cy="3046988"/>
          </a:xfrm>
          <a:prstGeom prst="rect">
            <a:avLst/>
          </a:prstGeom>
          <a:noFill/>
        </p:spPr>
        <p:txBody>
          <a:bodyPr wrap="square">
            <a:spAutoFit/>
          </a:bodyPr>
          <a:lstStyle/>
          <a:p>
            <a:pPr marL="457200" indent="-457200" algn="l">
              <a:buFont typeface="+mj-lt"/>
              <a:buAutoNum type="arabicPeriod"/>
            </a:pPr>
            <a:r>
              <a:rPr lang="en-US" sz="3200" dirty="0">
                <a:effectLst/>
              </a:rPr>
              <a:t>Local stability</a:t>
            </a:r>
          </a:p>
          <a:p>
            <a:pPr marL="457200" indent="-457200" algn="l">
              <a:buFont typeface="+mj-lt"/>
              <a:buAutoNum type="arabicPeriod"/>
            </a:pPr>
            <a:r>
              <a:rPr lang="en-US" sz="3200" dirty="0">
                <a:effectLst/>
              </a:rPr>
              <a:t>Resilience</a:t>
            </a:r>
          </a:p>
          <a:p>
            <a:pPr marL="457200" indent="-457200" algn="l">
              <a:buFont typeface="+mj-lt"/>
              <a:buAutoNum type="arabicPeriod"/>
            </a:pPr>
            <a:r>
              <a:rPr lang="en-US" sz="3200" dirty="0">
                <a:effectLst/>
              </a:rPr>
              <a:t>Structural Stability</a:t>
            </a:r>
          </a:p>
          <a:p>
            <a:pPr marL="457200" indent="-457200" algn="l">
              <a:buFont typeface="+mj-lt"/>
              <a:buAutoNum type="arabicPeriod"/>
            </a:pPr>
            <a:r>
              <a:rPr lang="en-US" sz="3200" dirty="0">
                <a:effectLst/>
              </a:rPr>
              <a:t>Feasibility</a:t>
            </a:r>
          </a:p>
          <a:p>
            <a:pPr marL="457200" indent="-457200" algn="l">
              <a:buFont typeface="+mj-lt"/>
              <a:buAutoNum type="arabicPeriod"/>
            </a:pPr>
            <a:r>
              <a:rPr lang="en-US" sz="3200" dirty="0">
                <a:effectLst/>
              </a:rPr>
              <a:t>Species persistence</a:t>
            </a:r>
          </a:p>
          <a:p>
            <a:pPr marL="457200" indent="-457200" algn="l">
              <a:buFont typeface="+mj-lt"/>
              <a:buAutoNum type="arabicPeriod"/>
            </a:pPr>
            <a:r>
              <a:rPr lang="en-US" sz="3200" dirty="0">
                <a:effectLst/>
              </a:rPr>
              <a:t>Robustness against species extinctions</a:t>
            </a:r>
          </a:p>
        </p:txBody>
      </p:sp>
      <p:sp>
        <p:nvSpPr>
          <p:cNvPr id="5" name="Title 1">
            <a:extLst>
              <a:ext uri="{FF2B5EF4-FFF2-40B4-BE49-F238E27FC236}">
                <a16:creationId xmlns:a16="http://schemas.microsoft.com/office/drawing/2014/main" id="{3EC980C7-36AE-4750-AE21-FC0D5D98A0C4}"/>
              </a:ext>
            </a:extLst>
          </p:cNvPr>
          <p:cNvSpPr txBox="1">
            <a:spLocks/>
          </p:cNvSpPr>
          <p:nvPr/>
        </p:nvSpPr>
        <p:spPr>
          <a:xfrm>
            <a:off x="2802832" y="218006"/>
            <a:ext cx="656992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stability concepts</a:t>
            </a:r>
          </a:p>
        </p:txBody>
      </p:sp>
    </p:spTree>
    <p:extLst>
      <p:ext uri="{BB962C8B-B14F-4D97-AF65-F5344CB8AC3E}">
        <p14:creationId xmlns:p14="http://schemas.microsoft.com/office/powerpoint/2010/main" val="2845896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D96E98-6B6C-4162-86AF-A6FAB2CE7B1F}"/>
              </a:ext>
            </a:extLst>
          </p:cNvPr>
          <p:cNvSpPr txBox="1"/>
          <p:nvPr/>
        </p:nvSpPr>
        <p:spPr>
          <a:xfrm>
            <a:off x="735614" y="1249543"/>
            <a:ext cx="10720771" cy="5262979"/>
          </a:xfrm>
          <a:prstGeom prst="rect">
            <a:avLst/>
          </a:prstGeom>
          <a:noFill/>
        </p:spPr>
        <p:txBody>
          <a:bodyPr wrap="square">
            <a:spAutoFit/>
          </a:bodyPr>
          <a:lstStyle/>
          <a:p>
            <a:pPr marL="457200" indent="-457200" algn="l">
              <a:buFont typeface="+mj-lt"/>
              <a:buAutoNum type="arabicPeriod"/>
            </a:pPr>
            <a:r>
              <a:rPr lang="en-US" sz="2400" b="1" dirty="0">
                <a:effectLst/>
              </a:rPr>
              <a:t>Local stability: </a:t>
            </a:r>
            <a:r>
              <a:rPr lang="en-US" sz="2400" b="0" dirty="0">
                <a:effectLst/>
              </a:rPr>
              <a:t>A system is locally stable if it returns to its original state after being slightly disturbed. </a:t>
            </a:r>
          </a:p>
          <a:p>
            <a:pPr marL="457200" indent="-457200">
              <a:buFont typeface="+mj-lt"/>
              <a:buAutoNum type="arabicPeriod"/>
            </a:pPr>
            <a:r>
              <a:rPr lang="en-US" sz="2400" b="1" dirty="0">
                <a:effectLst/>
              </a:rPr>
              <a:t>Resilience: </a:t>
            </a:r>
            <a:r>
              <a:rPr lang="en-US" sz="2400" b="0" dirty="0">
                <a:effectLst/>
              </a:rPr>
              <a:t>Time to return to a local equilibrium after slightly perturbing the system away from it.</a:t>
            </a:r>
          </a:p>
          <a:p>
            <a:pPr marL="457200" indent="-457200" algn="l">
              <a:buFont typeface="+mj-lt"/>
              <a:buAutoNum type="arabicPeriod"/>
            </a:pPr>
            <a:r>
              <a:rPr lang="en-US" sz="2400" b="1" dirty="0">
                <a:effectLst/>
              </a:rPr>
              <a:t>Structural Stability:</a:t>
            </a:r>
            <a:r>
              <a:rPr lang="en-US" sz="2400" b="0" dirty="0">
                <a:effectLst/>
              </a:rPr>
              <a:t> A system is structurally stable if any smooth change in the model itself or in the value of its parameters does not change its dynamic behavior (e.g., existence of equilibrium points, limit cycles, chaos, </a:t>
            </a:r>
            <a:r>
              <a:rPr lang="en-US" sz="2400" b="0" dirty="0" err="1">
                <a:effectLst/>
              </a:rPr>
              <a:t>etc</a:t>
            </a:r>
            <a:r>
              <a:rPr lang="en-US" sz="2400" b="0" dirty="0">
                <a:effectLst/>
              </a:rPr>
              <a:t>).</a:t>
            </a:r>
          </a:p>
          <a:p>
            <a:pPr marL="457200" indent="-457200">
              <a:buFont typeface="+mj-lt"/>
              <a:buAutoNum type="arabicPeriod"/>
            </a:pPr>
            <a:r>
              <a:rPr lang="en-US" sz="2400" b="1" dirty="0">
                <a:effectLst/>
              </a:rPr>
              <a:t>Feasibility:</a:t>
            </a:r>
            <a:r>
              <a:rPr lang="en-US" sz="2400" b="0" dirty="0">
                <a:effectLst/>
              </a:rPr>
              <a:t> All the constituent species from the community attain positive abundances at equilibrium.</a:t>
            </a:r>
          </a:p>
          <a:p>
            <a:pPr marL="457200" indent="-457200" algn="l">
              <a:buFont typeface="+mj-lt"/>
              <a:buAutoNum type="arabicPeriod"/>
            </a:pPr>
            <a:r>
              <a:rPr lang="en-US" sz="2400" b="1" dirty="0">
                <a:effectLst/>
              </a:rPr>
              <a:t>Species persistence:</a:t>
            </a:r>
            <a:r>
              <a:rPr lang="en-US" sz="2400" b="0" dirty="0">
                <a:effectLst/>
              </a:rPr>
              <a:t> Fraction of initial species that persists until the end of the simulations.</a:t>
            </a:r>
          </a:p>
          <a:p>
            <a:pPr marL="457200" indent="-457200">
              <a:buFont typeface="+mj-lt"/>
              <a:buAutoNum type="arabicPeriod"/>
            </a:pPr>
            <a:r>
              <a:rPr lang="en-US" sz="2400" b="1" dirty="0">
                <a:effectLst/>
              </a:rPr>
              <a:t>Robustness against species extinctions:</a:t>
            </a:r>
            <a:r>
              <a:rPr lang="en-US" sz="2400" b="0" dirty="0">
                <a:effectLst/>
              </a:rPr>
              <a:t> Resistance of a network to loose more species (as secondary extinctions) as result of primary extinctions, which are typically simulated as the removal of species from the network.</a:t>
            </a:r>
          </a:p>
        </p:txBody>
      </p:sp>
      <p:sp>
        <p:nvSpPr>
          <p:cNvPr id="5" name="Title 1">
            <a:extLst>
              <a:ext uri="{FF2B5EF4-FFF2-40B4-BE49-F238E27FC236}">
                <a16:creationId xmlns:a16="http://schemas.microsoft.com/office/drawing/2014/main" id="{7724D847-5D69-4476-9050-142F861A22C7}"/>
              </a:ext>
            </a:extLst>
          </p:cNvPr>
          <p:cNvSpPr txBox="1">
            <a:spLocks/>
          </p:cNvSpPr>
          <p:nvPr/>
        </p:nvSpPr>
        <p:spPr>
          <a:xfrm>
            <a:off x="2802832" y="218006"/>
            <a:ext cx="656992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stability concepts</a:t>
            </a:r>
          </a:p>
        </p:txBody>
      </p:sp>
    </p:spTree>
    <p:extLst>
      <p:ext uri="{BB962C8B-B14F-4D97-AF65-F5344CB8AC3E}">
        <p14:creationId xmlns:p14="http://schemas.microsoft.com/office/powerpoint/2010/main" val="32203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188852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29" name="Title 1"/>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
        <p:nvSpPr>
          <p:cNvPr id="28" name="Rectangle 27"/>
          <p:cNvSpPr/>
          <p:nvPr/>
        </p:nvSpPr>
        <p:spPr>
          <a:xfrm>
            <a:off x="228601" y="3399350"/>
            <a:ext cx="3361232" cy="892552"/>
          </a:xfrm>
          <a:prstGeom prst="rect">
            <a:avLst/>
          </a:prstGeom>
          <a:noFill/>
        </p:spPr>
        <p:txBody>
          <a:bodyPr wrap="square">
            <a:spAutoFit/>
          </a:bodyPr>
          <a:lstStyle/>
          <a:p>
            <a:pPr algn="ctr"/>
            <a:r>
              <a:rPr lang="en-US" sz="2800" dirty="0">
                <a:solidFill>
                  <a:srgbClr val="C00000"/>
                </a:solidFill>
              </a:rPr>
              <a:t>High niche overlap</a:t>
            </a:r>
          </a:p>
          <a:p>
            <a:pPr algn="ctr"/>
            <a:r>
              <a:rPr lang="en-US" sz="2400" dirty="0">
                <a:solidFill>
                  <a:srgbClr val="C00000"/>
                </a:solidFill>
              </a:rPr>
              <a:t>(pollination services)</a:t>
            </a:r>
            <a:endParaRPr lang="es-ES_tradnl" sz="2400" dirty="0">
              <a:solidFill>
                <a:srgbClr val="C00000"/>
              </a:solidFill>
            </a:endParaRPr>
          </a:p>
        </p:txBody>
      </p:sp>
      <p:grpSp>
        <p:nvGrpSpPr>
          <p:cNvPr id="30" name="Group 29"/>
          <p:cNvGrpSpPr/>
          <p:nvPr/>
        </p:nvGrpSpPr>
        <p:grpSpPr>
          <a:xfrm>
            <a:off x="3647728" y="1279478"/>
            <a:ext cx="8109954" cy="4550008"/>
            <a:chOff x="2123728" y="607184"/>
            <a:chExt cx="8109954" cy="4550008"/>
          </a:xfrm>
        </p:grpSpPr>
        <p:sp>
          <p:nvSpPr>
            <p:cNvPr id="33" name="Left Brace 32"/>
            <p:cNvSpPr/>
            <p:nvPr/>
          </p:nvSpPr>
          <p:spPr bwMode="auto">
            <a:xfrm>
              <a:off x="2123728" y="1218458"/>
              <a:ext cx="532444" cy="3938734"/>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4" name="Right Arrow 33"/>
            <p:cNvSpPr/>
            <p:nvPr/>
          </p:nvSpPr>
          <p:spPr bwMode="auto">
            <a:xfrm rot="8843186">
              <a:off x="6557985" y="881587"/>
              <a:ext cx="648072" cy="52576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5" name="Rectangle 34"/>
            <p:cNvSpPr/>
            <p:nvPr/>
          </p:nvSpPr>
          <p:spPr>
            <a:xfrm>
              <a:off x="7263122" y="607184"/>
              <a:ext cx="2970560" cy="523220"/>
            </a:xfrm>
            <a:prstGeom prst="rect">
              <a:avLst/>
            </a:prstGeom>
            <a:noFill/>
          </p:spPr>
          <p:txBody>
            <a:bodyPr wrap="square">
              <a:spAutoFit/>
            </a:bodyPr>
            <a:lstStyle/>
            <a:p>
              <a:pPr algn="ctr"/>
              <a:r>
                <a:rPr lang="en-US" sz="2800" dirty="0">
                  <a:solidFill>
                    <a:srgbClr val="C00000"/>
                  </a:solidFill>
                </a:rPr>
                <a:t>Pollination services</a:t>
              </a:r>
              <a:endParaRPr lang="es-ES_tradnl" sz="2800" dirty="0">
                <a:solidFill>
                  <a:srgbClr val="C00000"/>
                </a:solidFill>
              </a:endParaRPr>
            </a:p>
          </p:txBody>
        </p:sp>
      </p:grpSp>
      <p:sp>
        <p:nvSpPr>
          <p:cNvPr id="36" name="TextBox 35"/>
          <p:cNvSpPr txBox="1">
            <a:spLocks noChangeArrowheads="1"/>
          </p:cNvSpPr>
          <p:nvPr/>
        </p:nvSpPr>
        <p:spPr bwMode="auto">
          <a:xfrm>
            <a:off x="8806988" y="2080260"/>
            <a:ext cx="2547434" cy="52322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pollen dilution?</a:t>
            </a:r>
          </a:p>
        </p:txBody>
      </p:sp>
      <p:sp>
        <p:nvSpPr>
          <p:cNvPr id="37" name="TextBox 36"/>
          <p:cNvSpPr txBox="1">
            <a:spLocks noChangeArrowheads="1"/>
          </p:cNvSpPr>
          <p:nvPr/>
        </p:nvSpPr>
        <p:spPr bwMode="auto">
          <a:xfrm>
            <a:off x="777997" y="4544679"/>
            <a:ext cx="2073479" cy="95410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Competitive exclusion?</a:t>
            </a:r>
          </a:p>
        </p:txBody>
      </p:sp>
    </p:spTree>
    <p:extLst>
      <p:ext uri="{BB962C8B-B14F-4D97-AF65-F5344CB8AC3E}">
        <p14:creationId xmlns:p14="http://schemas.microsoft.com/office/powerpoint/2010/main" val="12012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fade">
                                      <p:cBhvr>
                                        <p:cTn id="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6" grpId="0"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4007768" y="1884827"/>
            <a:ext cx="4186304" cy="3784171"/>
            <a:chOff x="2483768" y="1218456"/>
            <a:chExt cx="4186304" cy="3784171"/>
          </a:xfrm>
        </p:grpSpPr>
        <p:pic>
          <p:nvPicPr>
            <p:cNvPr id="3" name="Picture 2" descr="images.jpg"/>
            <p:cNvPicPr>
              <a:picLocks noChangeAspect="1"/>
            </p:cNvPicPr>
            <p:nvPr/>
          </p:nvPicPr>
          <p:blipFill>
            <a:blip r:embed="rId3" cstate="print"/>
            <a:stretch>
              <a:fillRect/>
            </a:stretch>
          </p:blipFill>
          <p:spPr>
            <a:xfrm>
              <a:off x="2504001" y="1268760"/>
              <a:ext cx="1037656" cy="77724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3" idx="6"/>
            </p:cNvCxnSpPr>
            <p:nvPr/>
          </p:nvCxnSpPr>
          <p:spPr bwMode="auto">
            <a:xfrm flipV="1">
              <a:off x="3541657" y="1611220"/>
              <a:ext cx="2039968" cy="46160"/>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4" name="Straight Connector 13"/>
            <p:cNvCxnSpPr>
              <a:stCxn id="3" idx="6"/>
            </p:cNvCxnSpPr>
            <p:nvPr/>
          </p:nvCxnSpPr>
          <p:spPr bwMode="auto">
            <a:xfrm>
              <a:off x="3541657" y="1657380"/>
              <a:ext cx="2103780" cy="84782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6" name="Straight Connector 15"/>
            <p:cNvCxnSpPr>
              <a:stCxn id="3" idx="6"/>
              <a:endCxn id="7" idx="2"/>
            </p:cNvCxnSpPr>
            <p:nvPr/>
          </p:nvCxnSpPr>
          <p:spPr bwMode="auto">
            <a:xfrm>
              <a:off x="3541657" y="1657380"/>
              <a:ext cx="2011443" cy="178157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18" name="Straight Connector 17"/>
            <p:cNvCxnSpPr>
              <a:stCxn id="3" idx="6"/>
              <a:endCxn id="9" idx="2"/>
            </p:cNvCxnSpPr>
            <p:nvPr/>
          </p:nvCxnSpPr>
          <p:spPr bwMode="auto">
            <a:xfrm>
              <a:off x="3541657" y="1657380"/>
              <a:ext cx="2103780" cy="2871473"/>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2" name="Straight Connector 21"/>
            <p:cNvCxnSpPr>
              <a:stCxn id="6" idx="2"/>
              <a:endCxn id="4" idx="6"/>
            </p:cNvCxnSpPr>
            <p:nvPr/>
          </p:nvCxnSpPr>
          <p:spPr bwMode="auto">
            <a:xfrm flipH="1">
              <a:off x="3418401" y="1675656"/>
              <a:ext cx="2117533" cy="82954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8"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6" idx="2"/>
            </p:cNvCxnSpPr>
            <p:nvPr/>
          </p:nvCxnSpPr>
          <p:spPr bwMode="auto">
            <a:xfrm flipH="1">
              <a:off x="3302610" y="1675656"/>
              <a:ext cx="2233324" cy="1548475"/>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8" name="Straight Connector 27"/>
            <p:cNvCxnSpPr>
              <a:stCxn id="6" idx="2"/>
              <a:endCxn id="10" idx="7"/>
            </p:cNvCxnSpPr>
            <p:nvPr/>
          </p:nvCxnSpPr>
          <p:spPr bwMode="auto">
            <a:xfrm flipH="1">
              <a:off x="3302610" y="1675656"/>
              <a:ext cx="2233324" cy="2657981"/>
            </a:xfrm>
            <a:prstGeom prst="line">
              <a:avLst/>
            </a:prstGeom>
            <a:solidFill>
              <a:srgbClr val="00B8FF"/>
            </a:solidFill>
            <a:ln w="12700" cap="flat" cmpd="sng" algn="ctr">
              <a:solidFill>
                <a:schemeClr val="tx1"/>
              </a:solidFill>
              <a:prstDash val="solid"/>
              <a:round/>
              <a:headEnd type="none" w="med" len="med"/>
              <a:tailEnd type="none" w="med" len="med"/>
            </a:ln>
            <a:effectLst/>
          </p:spPr>
        </p:cxnSp>
      </p:grpSp>
      <p:grpSp>
        <p:nvGrpSpPr>
          <p:cNvPr id="2" name="Group 1"/>
          <p:cNvGrpSpPr/>
          <p:nvPr/>
        </p:nvGrpSpPr>
        <p:grpSpPr>
          <a:xfrm>
            <a:off x="939800" y="1216209"/>
            <a:ext cx="10816430" cy="4607351"/>
            <a:chOff x="-584200" y="549839"/>
            <a:chExt cx="10816430" cy="4607351"/>
          </a:xfrm>
        </p:grpSpPr>
        <p:sp>
          <p:nvSpPr>
            <p:cNvPr id="23" name="Left Brace 22"/>
            <p:cNvSpPr/>
            <p:nvPr/>
          </p:nvSpPr>
          <p:spPr bwMode="auto">
            <a:xfrm rot="10800000">
              <a:off x="6559836" y="1218456"/>
              <a:ext cx="532444" cy="3938734"/>
            </a:xfrm>
            <a:prstGeom prst="leftBrac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5" name="Rectangle 24"/>
            <p:cNvSpPr/>
            <p:nvPr/>
          </p:nvSpPr>
          <p:spPr>
            <a:xfrm>
              <a:off x="7120599" y="2854503"/>
              <a:ext cx="3111631" cy="892552"/>
            </a:xfrm>
            <a:prstGeom prst="rect">
              <a:avLst/>
            </a:prstGeom>
            <a:noFill/>
          </p:spPr>
          <p:txBody>
            <a:bodyPr wrap="square">
              <a:spAutoFit/>
            </a:bodyPr>
            <a:lstStyle/>
            <a:p>
              <a:pPr algn="ctr"/>
              <a:r>
                <a:rPr lang="en-US" sz="2800" dirty="0">
                  <a:solidFill>
                    <a:srgbClr val="C00000"/>
                  </a:solidFill>
                </a:rPr>
                <a:t>High niche overlap</a:t>
              </a:r>
            </a:p>
            <a:p>
              <a:pPr algn="ctr"/>
              <a:r>
                <a:rPr lang="en-US" sz="2400" dirty="0">
                  <a:solidFill>
                    <a:srgbClr val="C00000"/>
                  </a:solidFill>
                </a:rPr>
                <a:t>(floral rewards)</a:t>
              </a:r>
              <a:endParaRPr lang="es-ES_tradnl" sz="2400" dirty="0">
                <a:solidFill>
                  <a:srgbClr val="C00000"/>
                </a:solidFill>
              </a:endParaRPr>
            </a:p>
          </p:txBody>
        </p:sp>
        <p:sp>
          <p:nvSpPr>
            <p:cNvPr id="11" name="Right Arrow 10"/>
            <p:cNvSpPr/>
            <p:nvPr/>
          </p:nvSpPr>
          <p:spPr bwMode="auto">
            <a:xfrm rot="1925719">
              <a:off x="1925848" y="899585"/>
              <a:ext cx="648072" cy="525760"/>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35" name="Rectangle 34"/>
            <p:cNvSpPr/>
            <p:nvPr/>
          </p:nvSpPr>
          <p:spPr>
            <a:xfrm>
              <a:off x="-584200" y="549839"/>
              <a:ext cx="2606327" cy="523220"/>
            </a:xfrm>
            <a:prstGeom prst="rect">
              <a:avLst/>
            </a:prstGeom>
            <a:noFill/>
          </p:spPr>
          <p:txBody>
            <a:bodyPr wrap="square">
              <a:spAutoFit/>
            </a:bodyPr>
            <a:lstStyle/>
            <a:p>
              <a:pPr algn="ctr"/>
              <a:r>
                <a:rPr lang="en-US" sz="2800" dirty="0">
                  <a:solidFill>
                    <a:srgbClr val="C00000"/>
                  </a:solidFill>
                </a:rPr>
                <a:t>Floral rewards</a:t>
              </a:r>
              <a:endParaRPr lang="es-ES_tradnl" sz="2800" dirty="0">
                <a:solidFill>
                  <a:srgbClr val="C00000"/>
                </a:solidFill>
              </a:endParaRPr>
            </a:p>
          </p:txBody>
        </p:sp>
      </p:grpSp>
      <p:sp>
        <p:nvSpPr>
          <p:cNvPr id="37" name="TextBox 36"/>
          <p:cNvSpPr txBox="1">
            <a:spLocks noChangeArrowheads="1"/>
          </p:cNvSpPr>
          <p:nvPr/>
        </p:nvSpPr>
        <p:spPr bwMode="auto">
          <a:xfrm>
            <a:off x="9163714" y="4698317"/>
            <a:ext cx="2073479" cy="95410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spcBef>
                <a:spcPct val="30000"/>
              </a:spcBef>
              <a:defRPr/>
            </a:pPr>
            <a:r>
              <a:rPr lang="en-US" sz="2800" dirty="0">
                <a:solidFill>
                  <a:schemeClr val="bg1"/>
                </a:solidFill>
                <a:ea typeface="ＭＳ Ｐゴシック" charset="-128"/>
                <a:cs typeface="ＭＳ Ｐゴシック" charset="-128"/>
              </a:rPr>
              <a:t>Competitive exclusion?</a:t>
            </a:r>
          </a:p>
        </p:txBody>
      </p:sp>
      <p:sp>
        <p:nvSpPr>
          <p:cNvPr id="29" name="Title 1">
            <a:extLst>
              <a:ext uri="{FF2B5EF4-FFF2-40B4-BE49-F238E27FC236}">
                <a16:creationId xmlns:a16="http://schemas.microsoft.com/office/drawing/2014/main" id="{60AABE9E-41C3-44E3-92F7-99BDE35A7CDE}"/>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Tree>
    <p:extLst>
      <p:ext uri="{BB962C8B-B14F-4D97-AF65-F5344CB8AC3E}">
        <p14:creationId xmlns:p14="http://schemas.microsoft.com/office/powerpoint/2010/main" val="252953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4007768" y="2071401"/>
            <a:ext cx="4186304" cy="3784171"/>
            <a:chOff x="2483768" y="1218456"/>
            <a:chExt cx="4186304" cy="3784171"/>
          </a:xfrm>
        </p:grpSpPr>
        <p:pic>
          <p:nvPicPr>
            <p:cNvPr id="12" name="Picture 11" descr="images.jpg"/>
            <p:cNvPicPr>
              <a:picLocks noChangeAspect="1"/>
            </p:cNvPicPr>
            <p:nvPr/>
          </p:nvPicPr>
          <p:blipFill>
            <a:blip r:embed="rId3" cstate="print"/>
            <a:stretch>
              <a:fillRect/>
            </a:stretch>
          </p:blipFill>
          <p:spPr>
            <a:xfrm>
              <a:off x="2504001" y="1268761"/>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descr="flower23.jpg"/>
            <p:cNvPicPr>
              <a:picLocks noChangeAspect="1"/>
            </p:cNvPicPr>
            <p:nvPr/>
          </p:nvPicPr>
          <p:blipFill>
            <a:blip r:embed="rId4" cstate="print"/>
            <a:stretch>
              <a:fillRect/>
            </a:stretch>
          </p:blipFill>
          <p:spPr>
            <a:xfrm>
              <a:off x="2504001" y="2155901"/>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Imagen 14"/>
            <p:cNvPicPr>
              <a:picLocks noChangeAspect="1"/>
            </p:cNvPicPr>
            <p:nvPr/>
          </p:nvPicPr>
          <p:blipFill>
            <a:blip r:embed="rId5" cstate="print"/>
            <a:srcRect r="21641"/>
            <a:stretch>
              <a:fillRect/>
            </a:stretch>
          </p:blipFill>
          <p:spPr bwMode="auto">
            <a:xfrm>
              <a:off x="2483768" y="3058411"/>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descr="Bombus_fraternus,_back,I_SD10862.jpg"/>
            <p:cNvPicPr>
              <a:picLocks noChangeAspect="1"/>
            </p:cNvPicPr>
            <p:nvPr/>
          </p:nvPicPr>
          <p:blipFill>
            <a:blip r:embed="rId6" cstate="print"/>
            <a:stretch>
              <a:fillRect/>
            </a:stretch>
          </p:blipFill>
          <p:spPr>
            <a:xfrm>
              <a:off x="5535934" y="1218456"/>
              <a:ext cx="1134138"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descr="mariposa-oruga-transparente.jpg"/>
            <p:cNvPicPr>
              <a:picLocks noChangeAspect="1"/>
            </p:cNvPicPr>
            <p:nvPr/>
          </p:nvPicPr>
          <p:blipFill>
            <a:blip r:embed="rId7" cstate="print"/>
            <a:srcRect l="6615" t="4234"/>
            <a:stretch>
              <a:fillRect/>
            </a:stretch>
          </p:blipFill>
          <p:spPr>
            <a:xfrm>
              <a:off x="5553100" y="3072659"/>
              <a:ext cx="914400" cy="732593"/>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7" name="Imagen 58"/>
            <p:cNvPicPr>
              <a:picLocks noChangeAspect="1"/>
            </p:cNvPicPr>
            <p:nvPr/>
          </p:nvPicPr>
          <p:blipFill>
            <a:blip r:embed="rId8" cstate="print"/>
            <a:srcRect l="34126" r="5556" b="8974"/>
            <a:stretch>
              <a:fillRect/>
            </a:stretch>
          </p:blipFill>
          <p:spPr bwMode="auto">
            <a:xfrm>
              <a:off x="5565975" y="2155901"/>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8" name="Imagen 13"/>
            <p:cNvPicPr>
              <a:picLocks noChangeAspect="1"/>
            </p:cNvPicPr>
            <p:nvPr/>
          </p:nvPicPr>
          <p:blipFill>
            <a:blip r:embed="rId9" cstate="print"/>
            <a:srcRect/>
            <a:stretch>
              <a:fillRect/>
            </a:stretch>
          </p:blipFill>
          <p:spPr bwMode="auto">
            <a:xfrm>
              <a:off x="5645437" y="4071653"/>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9" name="Imagen 12"/>
            <p:cNvPicPr>
              <a:picLocks noChangeAspect="1"/>
            </p:cNvPicPr>
            <p:nvPr/>
          </p:nvPicPr>
          <p:blipFill>
            <a:blip r:embed="rId10" cstate="print"/>
            <a:srcRect/>
            <a:stretch>
              <a:fillRect/>
            </a:stretch>
          </p:blipFill>
          <p:spPr bwMode="auto">
            <a:xfrm>
              <a:off x="2522121" y="4218856"/>
              <a:ext cx="914400" cy="78377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20" name="Straight Connector 19"/>
            <p:cNvCxnSpPr>
              <a:stCxn id="12" idx="6"/>
            </p:cNvCxnSpPr>
            <p:nvPr/>
          </p:nvCxnSpPr>
          <p:spPr bwMode="auto">
            <a:xfrm flipV="1">
              <a:off x="3418401" y="1611219"/>
              <a:ext cx="2163224" cy="1"/>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1" name="Straight Connector 20"/>
            <p:cNvCxnSpPr>
              <a:stCxn id="12" idx="6"/>
            </p:cNvCxnSpPr>
            <p:nvPr/>
          </p:nvCxnSpPr>
          <p:spPr bwMode="auto">
            <a:xfrm>
              <a:off x="3418401" y="1611220"/>
              <a:ext cx="2227036" cy="893981"/>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2" name="Straight Connector 21"/>
            <p:cNvCxnSpPr>
              <a:stCxn id="12" idx="6"/>
              <a:endCxn id="16" idx="2"/>
            </p:cNvCxnSpPr>
            <p:nvPr/>
          </p:nvCxnSpPr>
          <p:spPr bwMode="auto">
            <a:xfrm>
              <a:off x="3418401" y="1611220"/>
              <a:ext cx="2134699" cy="182773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3" name="Straight Connector 22"/>
            <p:cNvCxnSpPr>
              <a:stCxn id="12" idx="6"/>
              <a:endCxn id="18" idx="2"/>
            </p:cNvCxnSpPr>
            <p:nvPr/>
          </p:nvCxnSpPr>
          <p:spPr bwMode="auto">
            <a:xfrm>
              <a:off x="3418401" y="1611220"/>
              <a:ext cx="2227036" cy="2917633"/>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4" name="Straight Connector 23"/>
            <p:cNvCxnSpPr>
              <a:stCxn id="15" idx="2"/>
              <a:endCxn id="13" idx="6"/>
            </p:cNvCxnSpPr>
            <p:nvPr/>
          </p:nvCxnSpPr>
          <p:spPr bwMode="auto">
            <a:xfrm flipH="1">
              <a:off x="3418401" y="1675656"/>
              <a:ext cx="2117533" cy="829546"/>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5" name="Straight Connector 24"/>
            <p:cNvCxnSpPr>
              <a:stCxn id="17" idx="2"/>
            </p:cNvCxnSpPr>
            <p:nvPr/>
          </p:nvCxnSpPr>
          <p:spPr bwMode="auto">
            <a:xfrm flipH="1" flipV="1">
              <a:off x="3275856" y="2491910"/>
              <a:ext cx="2290119" cy="91406"/>
            </a:xfrm>
            <a:prstGeom prst="line">
              <a:avLst/>
            </a:prstGeom>
            <a:solidFill>
              <a:srgbClr val="00B8FF"/>
            </a:solidFill>
            <a:ln w="9525" cap="flat" cmpd="sng" algn="ctr">
              <a:solidFill>
                <a:schemeClr val="tx1"/>
              </a:solidFill>
              <a:prstDash val="solid"/>
              <a:round/>
              <a:headEnd type="none" w="med" len="med"/>
              <a:tailEnd type="none" w="med" len="med"/>
            </a:ln>
            <a:effectLst/>
          </p:spPr>
        </p:cxnSp>
        <p:cxnSp>
          <p:nvCxnSpPr>
            <p:cNvPr id="26" name="Straight Connector 25"/>
            <p:cNvCxnSpPr>
              <a:stCxn id="15" idx="2"/>
            </p:cNvCxnSpPr>
            <p:nvPr/>
          </p:nvCxnSpPr>
          <p:spPr bwMode="auto">
            <a:xfrm flipH="1">
              <a:off x="3302610" y="1675656"/>
              <a:ext cx="2233324" cy="1548475"/>
            </a:xfrm>
            <a:prstGeom prst="line">
              <a:avLst/>
            </a:prstGeom>
            <a:solidFill>
              <a:srgbClr val="00B8FF"/>
            </a:solidFill>
            <a:ln w="57150" cap="flat" cmpd="sng" algn="ctr">
              <a:solidFill>
                <a:schemeClr val="tx1"/>
              </a:solidFill>
              <a:prstDash val="solid"/>
              <a:round/>
              <a:headEnd type="none" w="med" len="med"/>
              <a:tailEnd type="none" w="med" len="med"/>
            </a:ln>
            <a:effectLst/>
          </p:spPr>
        </p:cxnSp>
        <p:cxnSp>
          <p:nvCxnSpPr>
            <p:cNvPr id="27" name="Straight Connector 26"/>
            <p:cNvCxnSpPr>
              <a:stCxn id="15" idx="2"/>
              <a:endCxn id="19" idx="7"/>
            </p:cNvCxnSpPr>
            <p:nvPr/>
          </p:nvCxnSpPr>
          <p:spPr bwMode="auto">
            <a:xfrm flipH="1">
              <a:off x="3302610" y="1675656"/>
              <a:ext cx="2233324" cy="2657981"/>
            </a:xfrm>
            <a:prstGeom prst="line">
              <a:avLst/>
            </a:prstGeom>
            <a:solidFill>
              <a:srgbClr val="00B8FF"/>
            </a:solidFill>
            <a:ln w="57150" cap="flat" cmpd="sng" algn="ctr">
              <a:solidFill>
                <a:schemeClr val="tx1"/>
              </a:solidFill>
              <a:prstDash val="solid"/>
              <a:round/>
              <a:headEnd type="none" w="med" len="med"/>
              <a:tailEnd type="none" w="med" len="med"/>
            </a:ln>
            <a:effectLst/>
          </p:spPr>
        </p:cxnSp>
      </p:grpSp>
      <p:sp>
        <p:nvSpPr>
          <p:cNvPr id="31" name="TextBox 30"/>
          <p:cNvSpPr txBox="1"/>
          <p:nvPr/>
        </p:nvSpPr>
        <p:spPr>
          <a:xfrm>
            <a:off x="5591945" y="1829977"/>
            <a:ext cx="947695" cy="584775"/>
          </a:xfrm>
          <a:prstGeom prst="rect">
            <a:avLst/>
          </a:prstGeom>
          <a:noFill/>
        </p:spPr>
        <p:txBody>
          <a:bodyPr wrap="none" rtlCol="0">
            <a:spAutoFit/>
          </a:bodyPr>
          <a:lstStyle/>
          <a:p>
            <a:r>
              <a:rPr lang="es-MX" sz="3200" dirty="0"/>
              <a:t>(+,+)</a:t>
            </a:r>
            <a:endParaRPr lang="en-US" sz="3200" dirty="0"/>
          </a:p>
        </p:txBody>
      </p:sp>
      <p:sp>
        <p:nvSpPr>
          <p:cNvPr id="32" name="TextBox 31"/>
          <p:cNvSpPr txBox="1">
            <a:spLocks noChangeArrowheads="1"/>
          </p:cNvSpPr>
          <p:nvPr/>
        </p:nvSpPr>
        <p:spPr bwMode="auto">
          <a:xfrm>
            <a:off x="8201457" y="3001126"/>
            <a:ext cx="3786104" cy="1938992"/>
          </a:xfrm>
          <a:prstGeom prst="rect">
            <a:avLst/>
          </a:prstGeom>
          <a:noFill/>
          <a:ln w="9525">
            <a:noFill/>
            <a:miter lim="800000"/>
            <a:headEnd/>
            <a:tailEnd/>
          </a:ln>
        </p:spPr>
        <p:txBody>
          <a:bodyPr wrap="square">
            <a:spAutoFit/>
          </a:bodyPr>
          <a:lstStyle/>
          <a:p>
            <a:pPr algn="ctr"/>
            <a:r>
              <a:rPr lang="es-ES_tradnl" sz="2400" b="1" dirty="0" err="1"/>
              <a:t>Population</a:t>
            </a:r>
            <a:r>
              <a:rPr lang="es-ES_tradnl" sz="2400" b="1" dirty="0"/>
              <a:t> </a:t>
            </a:r>
            <a:r>
              <a:rPr lang="es-ES_tradnl" sz="2400" b="1" dirty="0" err="1"/>
              <a:t>Dynamic</a:t>
            </a:r>
            <a:r>
              <a:rPr lang="es-ES_tradnl" sz="2400" b="1" dirty="0"/>
              <a:t> (+,+) </a:t>
            </a:r>
            <a:r>
              <a:rPr lang="es-ES_tradnl" sz="2400" b="1" dirty="0" err="1"/>
              <a:t>models</a:t>
            </a:r>
            <a:r>
              <a:rPr lang="es-ES_tradnl" sz="2400" b="1" dirty="0"/>
              <a:t>:</a:t>
            </a:r>
          </a:p>
          <a:p>
            <a:pPr algn="ctr"/>
            <a:r>
              <a:rPr lang="es-ES_tradnl" sz="2400" dirty="0" err="1"/>
              <a:t>Bastolla</a:t>
            </a:r>
            <a:r>
              <a:rPr lang="es-ES_tradnl" sz="2400" dirty="0"/>
              <a:t> et al. 2009,</a:t>
            </a:r>
          </a:p>
          <a:p>
            <a:pPr algn="ctr"/>
            <a:r>
              <a:rPr lang="es-ES_tradnl" sz="2400" dirty="0" err="1"/>
              <a:t>Thebault</a:t>
            </a:r>
            <a:r>
              <a:rPr lang="es-ES_tradnl" sz="2400" dirty="0"/>
              <a:t> and </a:t>
            </a:r>
            <a:r>
              <a:rPr lang="es-ES_tradnl" sz="2400" dirty="0" err="1"/>
              <a:t>Fontaine</a:t>
            </a:r>
            <a:r>
              <a:rPr lang="es-ES_tradnl" sz="2400" dirty="0"/>
              <a:t> 2010</a:t>
            </a:r>
          </a:p>
          <a:p>
            <a:pPr algn="ctr"/>
            <a:r>
              <a:rPr lang="es-ES_tradnl" sz="2400" dirty="0" err="1"/>
              <a:t>Rohr</a:t>
            </a:r>
            <a:r>
              <a:rPr lang="es-ES_tradnl" sz="2400" dirty="0"/>
              <a:t> et al. 2014</a:t>
            </a:r>
          </a:p>
        </p:txBody>
      </p:sp>
      <p:cxnSp>
        <p:nvCxnSpPr>
          <p:cNvPr id="28" name="Curved Connector 27"/>
          <p:cNvCxnSpPr/>
          <p:nvPr/>
        </p:nvCxnSpPr>
        <p:spPr>
          <a:xfrm rot="10800000" flipV="1">
            <a:off x="4028001" y="2464165"/>
            <a:ext cx="12700" cy="893982"/>
          </a:xfrm>
          <a:prstGeom prst="curvedConnector3">
            <a:avLst>
              <a:gd name="adj1" fmla="val 5224394"/>
            </a:avLst>
          </a:prstGeom>
          <a:ln w="5715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98618" y="2573391"/>
            <a:ext cx="947695" cy="584775"/>
          </a:xfrm>
          <a:prstGeom prst="rect">
            <a:avLst/>
          </a:prstGeom>
          <a:noFill/>
        </p:spPr>
        <p:txBody>
          <a:bodyPr wrap="none" rtlCol="0">
            <a:spAutoFit/>
          </a:bodyPr>
          <a:lstStyle/>
          <a:p>
            <a:r>
              <a:rPr lang="es-MX" sz="3200" dirty="0">
                <a:solidFill>
                  <a:srgbClr val="C00000"/>
                </a:solidFill>
              </a:rPr>
              <a:t>(+,+)</a:t>
            </a:r>
            <a:endParaRPr lang="en-US" sz="3200" dirty="0">
              <a:solidFill>
                <a:srgbClr val="C00000"/>
              </a:solidFill>
            </a:endParaRPr>
          </a:p>
        </p:txBody>
      </p:sp>
      <p:sp>
        <p:nvSpPr>
          <p:cNvPr id="2" name="Rectangle 1"/>
          <p:cNvSpPr/>
          <p:nvPr/>
        </p:nvSpPr>
        <p:spPr>
          <a:xfrm>
            <a:off x="6539640" y="1158669"/>
            <a:ext cx="5359159" cy="646331"/>
          </a:xfrm>
          <a:prstGeom prst="rect">
            <a:avLst/>
          </a:prstGeom>
        </p:spPr>
        <p:txBody>
          <a:bodyPr wrap="none">
            <a:spAutoFit/>
          </a:bodyPr>
          <a:lstStyle/>
          <a:p>
            <a:r>
              <a:rPr lang="en-US" sz="3600" dirty="0" err="1"/>
              <a:t>Lotka-Volterra</a:t>
            </a:r>
            <a:r>
              <a:rPr lang="en-US" sz="3600" dirty="0"/>
              <a:t> type models </a:t>
            </a:r>
            <a:endParaRPr lang="es-CL" sz="3600" dirty="0"/>
          </a:p>
        </p:txBody>
      </p:sp>
      <p:sp>
        <p:nvSpPr>
          <p:cNvPr id="33" name="Title 1">
            <a:extLst>
              <a:ext uri="{FF2B5EF4-FFF2-40B4-BE49-F238E27FC236}">
                <a16:creationId xmlns:a16="http://schemas.microsoft.com/office/drawing/2014/main" id="{04CA39AF-5F65-4BD5-A48B-4FA4C34AB042}"/>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Tree>
    <p:extLst>
      <p:ext uri="{BB962C8B-B14F-4D97-AF65-F5344CB8AC3E}">
        <p14:creationId xmlns:p14="http://schemas.microsoft.com/office/powerpoint/2010/main" val="186006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a:endCxn id="5" idx="6"/>
          </p:cNvCxnSpPr>
          <p:nvPr/>
        </p:nvCxnSpPr>
        <p:spPr>
          <a:xfrm flipH="1">
            <a:off x="4830790" y="3271792"/>
            <a:ext cx="1671646" cy="428628"/>
          </a:xfrm>
          <a:prstGeom prst="straightConnector1">
            <a:avLst/>
          </a:prstGeom>
          <a:ln w="57150">
            <a:solidFill>
              <a:srgbClr val="00206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22"/>
          <p:cNvGrpSpPr/>
          <p:nvPr/>
        </p:nvGrpSpPr>
        <p:grpSpPr>
          <a:xfrm>
            <a:off x="3330592" y="2986040"/>
            <a:ext cx="1500198" cy="1428760"/>
            <a:chOff x="2738675" y="2405556"/>
            <a:chExt cx="1500198" cy="1428760"/>
          </a:xfrm>
          <a:solidFill>
            <a:srgbClr val="00CC99"/>
          </a:solidFill>
        </p:grpSpPr>
        <p:sp>
          <p:nvSpPr>
            <p:cNvPr id="5" name="Oval 4"/>
            <p:cNvSpPr/>
            <p:nvPr/>
          </p:nvSpPr>
          <p:spPr bwMode="auto">
            <a:xfrm>
              <a:off x="2738675" y="2405556"/>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6" name="Imagen 14"/>
            <p:cNvPicPr>
              <a:picLocks noChangeAspect="1"/>
            </p:cNvPicPr>
            <p:nvPr/>
          </p:nvPicPr>
          <p:blipFill>
            <a:blip r:embed="rId3" cstate="print"/>
            <a:srcRect/>
            <a:stretch>
              <a:fillRect/>
            </a:stretch>
          </p:blipFill>
          <p:spPr bwMode="auto">
            <a:xfrm>
              <a:off x="2950369" y="2691308"/>
              <a:ext cx="1145628" cy="864545"/>
            </a:xfrm>
            <a:prstGeom prst="rect">
              <a:avLst/>
            </a:prstGeom>
            <a:grpFill/>
            <a:ln w="9525">
              <a:noFill/>
              <a:miter lim="800000"/>
              <a:headEnd/>
              <a:tailEnd/>
            </a:ln>
            <a:scene3d>
              <a:camera prst="orthographicFront"/>
              <a:lightRig rig="threePt" dir="t"/>
            </a:scene3d>
            <a:sp3d>
              <a:bevelT/>
            </a:sp3d>
          </p:spPr>
        </p:pic>
      </p:grpSp>
      <p:grpSp>
        <p:nvGrpSpPr>
          <p:cNvPr id="7" name="Group 20"/>
          <p:cNvGrpSpPr/>
          <p:nvPr/>
        </p:nvGrpSpPr>
        <p:grpSpPr>
          <a:xfrm>
            <a:off x="6502436" y="2662188"/>
            <a:ext cx="1500198" cy="1428760"/>
            <a:chOff x="5000628" y="1571612"/>
            <a:chExt cx="1500198" cy="1428760"/>
          </a:xfrm>
          <a:solidFill>
            <a:srgbClr val="FFAE37"/>
          </a:solidFill>
        </p:grpSpPr>
        <p:sp>
          <p:nvSpPr>
            <p:cNvPr id="8" name="Oval 7"/>
            <p:cNvSpPr/>
            <p:nvPr/>
          </p:nvSpPr>
          <p:spPr bwMode="auto">
            <a:xfrm>
              <a:off x="5000628" y="1571612"/>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9" name="Imagen 58"/>
            <p:cNvPicPr>
              <a:picLocks noChangeAspect="1"/>
            </p:cNvPicPr>
            <p:nvPr/>
          </p:nvPicPr>
          <p:blipFill>
            <a:blip r:embed="rId4" cstate="print"/>
            <a:srcRect l="34126" r="5556" b="8974"/>
            <a:stretch>
              <a:fillRect/>
            </a:stretch>
          </p:blipFill>
          <p:spPr bwMode="auto">
            <a:xfrm>
              <a:off x="5319716" y="1885297"/>
              <a:ext cx="895358" cy="837028"/>
            </a:xfrm>
            <a:prstGeom prst="rect">
              <a:avLst/>
            </a:prstGeom>
            <a:grpFill/>
            <a:ln w="9525">
              <a:noFill/>
              <a:miter lim="800000"/>
              <a:headEnd/>
              <a:tailEnd/>
            </a:ln>
            <a:scene3d>
              <a:camera prst="orthographicFront"/>
              <a:lightRig rig="threePt" dir="t"/>
            </a:scene3d>
            <a:sp3d>
              <a:bevelT/>
            </a:sp3d>
          </p:spPr>
        </p:pic>
      </p:grpSp>
      <p:sp>
        <p:nvSpPr>
          <p:cNvPr id="10" name="TextBox 9"/>
          <p:cNvSpPr txBox="1"/>
          <p:nvPr/>
        </p:nvSpPr>
        <p:spPr>
          <a:xfrm>
            <a:off x="5175396" y="2806962"/>
            <a:ext cx="1167041" cy="584775"/>
          </a:xfrm>
          <a:prstGeom prst="rect">
            <a:avLst/>
          </a:prstGeom>
          <a:noFill/>
        </p:spPr>
        <p:txBody>
          <a:bodyPr wrap="square" rtlCol="0">
            <a:spAutoFit/>
          </a:bodyPr>
          <a:lstStyle/>
          <a:p>
            <a:r>
              <a:rPr lang="es-MX" sz="3200" dirty="0">
                <a:solidFill>
                  <a:srgbClr val="002060"/>
                </a:solidFill>
              </a:rPr>
              <a:t>(+,+)</a:t>
            </a:r>
            <a:endParaRPr lang="en-US" sz="3200" dirty="0">
              <a:solidFill>
                <a:srgbClr val="002060"/>
              </a:solidFill>
            </a:endParaRPr>
          </a:p>
        </p:txBody>
      </p:sp>
      <p:cxnSp>
        <p:nvCxnSpPr>
          <p:cNvPr id="11" name="Straight Connector 10"/>
          <p:cNvCxnSpPr/>
          <p:nvPr/>
        </p:nvCxnSpPr>
        <p:spPr bwMode="auto">
          <a:xfrm flipH="1">
            <a:off x="5123582" y="2564395"/>
            <a:ext cx="1090505" cy="1296144"/>
          </a:xfrm>
          <a:prstGeom prst="line">
            <a:avLst/>
          </a:prstGeom>
          <a:solidFill>
            <a:srgbClr val="00B8FF"/>
          </a:solidFill>
          <a:ln w="38100" cap="flat" cmpd="sng" algn="ctr">
            <a:solidFill>
              <a:srgbClr val="C00000"/>
            </a:solidFill>
            <a:prstDash val="dash"/>
            <a:round/>
            <a:headEnd type="none" w="med" len="med"/>
            <a:tailEnd type="none" w="med" len="med"/>
          </a:ln>
          <a:effectLst/>
        </p:spPr>
      </p:cxnSp>
      <p:sp>
        <p:nvSpPr>
          <p:cNvPr id="12" name="Rectangle 11"/>
          <p:cNvSpPr/>
          <p:nvPr/>
        </p:nvSpPr>
        <p:spPr>
          <a:xfrm>
            <a:off x="2939173" y="2343656"/>
            <a:ext cx="2714847" cy="461665"/>
          </a:xfrm>
          <a:prstGeom prst="rect">
            <a:avLst/>
          </a:prstGeom>
          <a:solidFill>
            <a:schemeClr val="bg1"/>
          </a:solidFill>
        </p:spPr>
        <p:style>
          <a:lnRef idx="0">
            <a:schemeClr val="accent3"/>
          </a:lnRef>
          <a:fillRef idx="3">
            <a:schemeClr val="accent3"/>
          </a:fillRef>
          <a:effectRef idx="3">
            <a:schemeClr val="accent3"/>
          </a:effectRef>
          <a:fontRef idx="minor">
            <a:schemeClr val="lt1"/>
          </a:fontRef>
        </p:style>
        <p:txBody>
          <a:bodyPr wrap="none">
            <a:spAutoFit/>
          </a:bodyPr>
          <a:lstStyle/>
          <a:p>
            <a:pPr algn="ctr"/>
            <a:r>
              <a:rPr lang="en-US" sz="2400" dirty="0">
                <a:solidFill>
                  <a:schemeClr val="tx1"/>
                </a:solidFill>
              </a:rPr>
              <a:t>Feeding interactions</a:t>
            </a:r>
          </a:p>
        </p:txBody>
      </p:sp>
      <p:sp>
        <p:nvSpPr>
          <p:cNvPr id="13" name="Rectangle 12"/>
          <p:cNvSpPr/>
          <p:nvPr/>
        </p:nvSpPr>
        <p:spPr>
          <a:xfrm>
            <a:off x="7185715" y="1973276"/>
            <a:ext cx="2581412" cy="461665"/>
          </a:xfrm>
          <a:prstGeom prst="rect">
            <a:avLst/>
          </a:prstGeom>
          <a:solidFill>
            <a:schemeClr val="bg1"/>
          </a:solidFill>
        </p:spPr>
        <p:style>
          <a:lnRef idx="0">
            <a:schemeClr val="accent3"/>
          </a:lnRef>
          <a:fillRef idx="3">
            <a:schemeClr val="accent3"/>
          </a:fillRef>
          <a:effectRef idx="3">
            <a:schemeClr val="accent3"/>
          </a:effectRef>
          <a:fontRef idx="minor">
            <a:schemeClr val="lt1"/>
          </a:fontRef>
        </p:style>
        <p:txBody>
          <a:bodyPr wrap="none">
            <a:spAutoFit/>
          </a:bodyPr>
          <a:lstStyle/>
          <a:p>
            <a:pPr algn="ctr"/>
            <a:r>
              <a:rPr lang="en-US" sz="2400" dirty="0">
                <a:solidFill>
                  <a:schemeClr val="tx1"/>
                </a:solidFill>
              </a:rPr>
              <a:t>Pollination services</a:t>
            </a:r>
          </a:p>
        </p:txBody>
      </p:sp>
      <p:sp>
        <p:nvSpPr>
          <p:cNvPr id="29" name="Rectangle 28"/>
          <p:cNvSpPr/>
          <p:nvPr/>
        </p:nvSpPr>
        <p:spPr>
          <a:xfrm>
            <a:off x="241025" y="5739412"/>
            <a:ext cx="6096000" cy="646331"/>
          </a:xfrm>
          <a:prstGeom prst="rect">
            <a:avLst/>
          </a:prstGeom>
        </p:spPr>
        <p:txBody>
          <a:bodyPr>
            <a:spAutoFit/>
          </a:bodyPr>
          <a:lstStyle/>
          <a:p>
            <a:r>
              <a:rPr lang="es-ES_tradnl" dirty="0">
                <a:solidFill>
                  <a:schemeClr val="tx1"/>
                </a:solidFill>
              </a:rPr>
              <a:t>Valdovinos et al. (2013), </a:t>
            </a:r>
            <a:r>
              <a:rPr lang="es-ES_tradnl" i="1" dirty="0" err="1">
                <a:solidFill>
                  <a:schemeClr val="tx1"/>
                </a:solidFill>
              </a:rPr>
              <a:t>Oikos</a:t>
            </a:r>
            <a:endParaRPr lang="es-ES_tradnl" i="1" dirty="0">
              <a:solidFill>
                <a:schemeClr val="tx1"/>
              </a:solidFill>
            </a:endParaRPr>
          </a:p>
          <a:p>
            <a:r>
              <a:rPr lang="es-ES_tradnl" dirty="0">
                <a:solidFill>
                  <a:schemeClr val="tx1"/>
                </a:solidFill>
              </a:rPr>
              <a:t>Valdovinos et al. (2016), </a:t>
            </a:r>
            <a:r>
              <a:rPr lang="es-ES_tradnl" i="1" dirty="0" err="1">
                <a:solidFill>
                  <a:schemeClr val="tx1"/>
                </a:solidFill>
              </a:rPr>
              <a:t>Ecology</a:t>
            </a:r>
            <a:r>
              <a:rPr lang="es-ES_tradnl" i="1" dirty="0">
                <a:solidFill>
                  <a:schemeClr val="tx1"/>
                </a:solidFill>
              </a:rPr>
              <a:t> </a:t>
            </a:r>
            <a:r>
              <a:rPr lang="es-ES_tradnl" i="1" dirty="0" err="1">
                <a:solidFill>
                  <a:schemeClr val="tx1"/>
                </a:solidFill>
              </a:rPr>
              <a:t>Letters</a:t>
            </a:r>
            <a:endParaRPr lang="es-ES_tradnl" i="1" dirty="0">
              <a:solidFill>
                <a:schemeClr val="tx1"/>
              </a:solidFill>
            </a:endParaRPr>
          </a:p>
        </p:txBody>
      </p:sp>
      <p:sp>
        <p:nvSpPr>
          <p:cNvPr id="15" name="Title 1">
            <a:extLst>
              <a:ext uri="{FF2B5EF4-FFF2-40B4-BE49-F238E27FC236}">
                <a16:creationId xmlns:a16="http://schemas.microsoft.com/office/drawing/2014/main" id="{7A4B475D-781C-4E6B-B569-6C3D1EBC0FD9}"/>
              </a:ext>
            </a:extLst>
          </p:cNvPr>
          <p:cNvSpPr txBox="1">
            <a:spLocks/>
          </p:cNvSpPr>
          <p:nvPr/>
        </p:nvSpPr>
        <p:spPr>
          <a:xfrm>
            <a:off x="2529746" y="208372"/>
            <a:ext cx="7132507" cy="5748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Different processes considered</a:t>
            </a:r>
          </a:p>
        </p:txBody>
      </p:sp>
    </p:spTree>
    <p:extLst>
      <p:ext uri="{BB962C8B-B14F-4D97-AF65-F5344CB8AC3E}">
        <p14:creationId xmlns:p14="http://schemas.microsoft.com/office/powerpoint/2010/main" val="143623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22"/>
          <p:cNvGrpSpPr/>
          <p:nvPr/>
        </p:nvGrpSpPr>
        <p:grpSpPr>
          <a:xfrm>
            <a:off x="3331718" y="2965807"/>
            <a:ext cx="1500198" cy="1428760"/>
            <a:chOff x="2738675" y="2405556"/>
            <a:chExt cx="1500198" cy="1428760"/>
          </a:xfrm>
          <a:solidFill>
            <a:srgbClr val="00CC99"/>
          </a:solidFill>
        </p:grpSpPr>
        <p:sp>
          <p:nvSpPr>
            <p:cNvPr id="22" name="Oval 21"/>
            <p:cNvSpPr/>
            <p:nvPr/>
          </p:nvSpPr>
          <p:spPr bwMode="auto">
            <a:xfrm>
              <a:off x="2738675" y="2405556"/>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tx1"/>
                </a:solidFill>
                <a:effectLst/>
                <a:latin typeface="Arial" charset="0"/>
              </a:endParaRPr>
            </a:p>
          </p:txBody>
        </p:sp>
        <p:pic>
          <p:nvPicPr>
            <p:cNvPr id="23" name="Imagen 14"/>
            <p:cNvPicPr>
              <a:picLocks noChangeAspect="1"/>
            </p:cNvPicPr>
            <p:nvPr/>
          </p:nvPicPr>
          <p:blipFill>
            <a:blip r:embed="rId3" cstate="print"/>
            <a:srcRect/>
            <a:stretch>
              <a:fillRect/>
            </a:stretch>
          </p:blipFill>
          <p:spPr bwMode="auto">
            <a:xfrm>
              <a:off x="2950369" y="2691308"/>
              <a:ext cx="1145628" cy="864545"/>
            </a:xfrm>
            <a:prstGeom prst="rect">
              <a:avLst/>
            </a:prstGeom>
            <a:grpFill/>
            <a:ln w="9525">
              <a:noFill/>
              <a:miter lim="800000"/>
              <a:headEnd/>
              <a:tailEnd/>
            </a:ln>
            <a:scene3d>
              <a:camera prst="orthographicFront"/>
              <a:lightRig rig="threePt" dir="t"/>
            </a:scene3d>
            <a:sp3d>
              <a:bevelT/>
            </a:sp3d>
          </p:spPr>
        </p:pic>
      </p:grpSp>
      <p:grpSp>
        <p:nvGrpSpPr>
          <p:cNvPr id="15" name="Group 20"/>
          <p:cNvGrpSpPr/>
          <p:nvPr/>
        </p:nvGrpSpPr>
        <p:grpSpPr>
          <a:xfrm>
            <a:off x="6494908" y="2657794"/>
            <a:ext cx="1500198" cy="1428760"/>
            <a:chOff x="5449174" y="1549351"/>
            <a:chExt cx="1500198" cy="1428760"/>
          </a:xfrm>
          <a:solidFill>
            <a:srgbClr val="FFAE37"/>
          </a:solidFill>
        </p:grpSpPr>
        <p:sp>
          <p:nvSpPr>
            <p:cNvPr id="20" name="Oval 19"/>
            <p:cNvSpPr/>
            <p:nvPr/>
          </p:nvSpPr>
          <p:spPr bwMode="auto">
            <a:xfrm>
              <a:off x="5449174" y="1549351"/>
              <a:ext cx="1500198" cy="1428760"/>
            </a:xfrm>
            <a:prstGeom prst="ellipse">
              <a:avLst/>
            </a:prstGeom>
            <a:grp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tx1"/>
                </a:solidFill>
                <a:effectLst/>
                <a:latin typeface="Arial" charset="0"/>
              </a:endParaRPr>
            </a:p>
          </p:txBody>
        </p:sp>
        <p:pic>
          <p:nvPicPr>
            <p:cNvPr id="21" name="Imagen 58"/>
            <p:cNvPicPr>
              <a:picLocks noChangeAspect="1"/>
            </p:cNvPicPr>
            <p:nvPr/>
          </p:nvPicPr>
          <p:blipFill>
            <a:blip r:embed="rId4" cstate="print"/>
            <a:srcRect l="34126" r="5556" b="8974"/>
            <a:stretch>
              <a:fillRect/>
            </a:stretch>
          </p:blipFill>
          <p:spPr bwMode="auto">
            <a:xfrm>
              <a:off x="5768262" y="1863036"/>
              <a:ext cx="895358" cy="837028"/>
            </a:xfrm>
            <a:prstGeom prst="rect">
              <a:avLst/>
            </a:prstGeom>
            <a:grpFill/>
            <a:ln w="9525">
              <a:noFill/>
              <a:miter lim="800000"/>
              <a:headEnd/>
              <a:tailEnd/>
            </a:ln>
            <a:scene3d>
              <a:camera prst="orthographicFront"/>
              <a:lightRig rig="threePt" dir="t"/>
            </a:scene3d>
            <a:sp3d>
              <a:bevelT/>
            </a:sp3d>
          </p:spPr>
        </p:pic>
      </p:grpSp>
      <p:sp>
        <p:nvSpPr>
          <p:cNvPr id="16" name="Oval 15"/>
          <p:cNvSpPr/>
          <p:nvPr/>
        </p:nvSpPr>
        <p:spPr>
          <a:xfrm>
            <a:off x="2854556" y="1397704"/>
            <a:ext cx="2326563" cy="839396"/>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200" b="1" i="1" dirty="0" err="1">
                <a:solidFill>
                  <a:schemeClr val="bg1"/>
                </a:solidFill>
              </a:rPr>
              <a:t>Rewards</a:t>
            </a:r>
            <a:endParaRPr lang="en-US" sz="2400" b="1" i="1" baseline="-25000" dirty="0">
              <a:solidFill>
                <a:schemeClr val="bg1"/>
              </a:solidFill>
            </a:endParaRPr>
          </a:p>
        </p:txBody>
      </p:sp>
      <p:cxnSp>
        <p:nvCxnSpPr>
          <p:cNvPr id="17" name="Straight Arrow Connector 16"/>
          <p:cNvCxnSpPr>
            <a:stCxn id="16" idx="4"/>
          </p:cNvCxnSpPr>
          <p:nvPr/>
        </p:nvCxnSpPr>
        <p:spPr>
          <a:xfrm>
            <a:off x="4017838" y="2237100"/>
            <a:ext cx="0" cy="756640"/>
          </a:xfrm>
          <a:prstGeom prst="straightConnector1">
            <a:avLst/>
          </a:prstGeom>
          <a:ln w="57150">
            <a:solidFill>
              <a:srgbClr val="002060"/>
            </a:solidFill>
            <a:headEnd type="stealth" w="med" len="lg"/>
            <a:tailEnd type="non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0" idx="1"/>
            <a:endCxn id="16" idx="5"/>
          </p:cNvCxnSpPr>
          <p:nvPr/>
        </p:nvCxnSpPr>
        <p:spPr>
          <a:xfrm flipH="1" flipV="1">
            <a:off x="4840402" y="2114173"/>
            <a:ext cx="1874205" cy="752858"/>
          </a:xfrm>
          <a:prstGeom prst="straightConnector1">
            <a:avLst/>
          </a:prstGeom>
          <a:ln w="76200">
            <a:solidFill>
              <a:srgbClr val="C00000"/>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818236" y="3251559"/>
            <a:ext cx="1679305" cy="366324"/>
          </a:xfrm>
          <a:prstGeom prst="straightConnector1">
            <a:avLst/>
          </a:prstGeom>
          <a:ln w="762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334669" y="2851449"/>
            <a:ext cx="6889792" cy="3150071"/>
            <a:chOff x="4334669" y="2492633"/>
            <a:chExt cx="6889792" cy="3150071"/>
          </a:xfrm>
        </p:grpSpPr>
        <p:grpSp>
          <p:nvGrpSpPr>
            <p:cNvPr id="3" name="Group 2"/>
            <p:cNvGrpSpPr/>
            <p:nvPr/>
          </p:nvGrpSpPr>
          <p:grpSpPr>
            <a:xfrm>
              <a:off x="4334669" y="3506926"/>
              <a:ext cx="3988302" cy="2135778"/>
              <a:chOff x="3431843" y="4348916"/>
              <a:chExt cx="3988302" cy="2135778"/>
            </a:xfrm>
          </p:grpSpPr>
          <p:grpSp>
            <p:nvGrpSpPr>
              <p:cNvPr id="4" name="Group 3"/>
              <p:cNvGrpSpPr/>
              <p:nvPr/>
            </p:nvGrpSpPr>
            <p:grpSpPr>
              <a:xfrm>
                <a:off x="3431843" y="4348916"/>
                <a:ext cx="2379938" cy="2135778"/>
                <a:chOff x="3431843" y="4348916"/>
                <a:chExt cx="2379938" cy="2135778"/>
              </a:xfrm>
            </p:grpSpPr>
            <p:grpSp>
              <p:nvGrpSpPr>
                <p:cNvPr id="9" name="Group 8"/>
                <p:cNvGrpSpPr/>
                <p:nvPr/>
              </p:nvGrpSpPr>
              <p:grpSpPr>
                <a:xfrm>
                  <a:off x="3431843" y="5055934"/>
                  <a:ext cx="1500198" cy="1428760"/>
                  <a:chOff x="2640586" y="4792033"/>
                  <a:chExt cx="1500198" cy="1428760"/>
                </a:xfrm>
              </p:grpSpPr>
              <p:sp>
                <p:nvSpPr>
                  <p:cNvPr id="11" name="Oval 10"/>
                  <p:cNvSpPr/>
                  <p:nvPr/>
                </p:nvSpPr>
                <p:spPr bwMode="auto">
                  <a:xfrm>
                    <a:off x="2640586" y="4792033"/>
                    <a:ext cx="1500198" cy="1428760"/>
                  </a:xfrm>
                  <a:prstGeom prst="ellipse">
                    <a:avLst/>
                  </a:prstGeom>
                  <a:solidFill>
                    <a:srgbClr val="00CC99"/>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457200" rtl="0" eaLnBrk="0" fontAlgn="base" latinLnBrk="0" hangingPunct="0">
                      <a:lnSpc>
                        <a:spcPct val="100000"/>
                      </a:lnSpc>
                      <a:spcBef>
                        <a:spcPct val="0"/>
                      </a:spcBef>
                      <a:spcAft>
                        <a:spcPct val="0"/>
                      </a:spcAft>
                      <a:buClr>
                        <a:srgbClr val="000000"/>
                      </a:buClr>
                      <a:buSzPct val="100000"/>
                      <a:buFont typeface="Arial" charset="0"/>
                      <a:buNone/>
                      <a:tabLst/>
                    </a:pPr>
                    <a:endParaRPr kumimoji="0" lang="en-US" sz="1800" b="0" i="0" u="none" strike="noStrike" cap="none" normalizeH="0" baseline="0">
                      <a:ln>
                        <a:noFill/>
                      </a:ln>
                      <a:solidFill>
                        <a:schemeClr val="bg1"/>
                      </a:solidFill>
                      <a:effectLst/>
                      <a:latin typeface="Arial" charset="0"/>
                    </a:endParaRPr>
                  </a:p>
                </p:txBody>
              </p:sp>
              <p:pic>
                <p:nvPicPr>
                  <p:cNvPr id="12" name="Imagen 12"/>
                  <p:cNvPicPr>
                    <a:picLocks noChangeAspect="1"/>
                  </p:cNvPicPr>
                  <p:nvPr/>
                </p:nvPicPr>
                <p:blipFill>
                  <a:blip r:embed="rId5" cstate="print"/>
                  <a:srcRect/>
                  <a:stretch>
                    <a:fillRect/>
                  </a:stretch>
                </p:blipFill>
                <p:spPr bwMode="auto">
                  <a:xfrm>
                    <a:off x="2873041" y="5085184"/>
                    <a:ext cx="1050887" cy="900761"/>
                  </a:xfrm>
                  <a:prstGeom prst="rect">
                    <a:avLst/>
                  </a:prstGeom>
                  <a:solidFill>
                    <a:srgbClr val="00CC99"/>
                  </a:solidFill>
                  <a:ln w="9525">
                    <a:noFill/>
                    <a:miter lim="800000"/>
                    <a:headEnd/>
                    <a:tailEnd/>
                  </a:ln>
                  <a:scene3d>
                    <a:camera prst="orthographicFront"/>
                    <a:lightRig rig="threePt" dir="t"/>
                  </a:scene3d>
                  <a:sp3d>
                    <a:bevelT/>
                  </a:sp3d>
                </p:spPr>
              </p:pic>
            </p:grpSp>
            <p:cxnSp>
              <p:nvCxnSpPr>
                <p:cNvPr id="10" name="Straight Arrow Connector 9"/>
                <p:cNvCxnSpPr>
                  <a:stCxn id="20" idx="3"/>
                  <a:endCxn id="11" idx="7"/>
                </p:cNvCxnSpPr>
                <p:nvPr/>
              </p:nvCxnSpPr>
              <p:spPr>
                <a:xfrm flipH="1">
                  <a:off x="4712342" y="4348916"/>
                  <a:ext cx="1099439" cy="916255"/>
                </a:xfrm>
                <a:prstGeom prst="straightConnector1">
                  <a:avLst/>
                </a:prstGeom>
                <a:ln w="12700">
                  <a:solidFill>
                    <a:schemeClr val="tx1"/>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932041" y="5661295"/>
                <a:ext cx="2488104" cy="587417"/>
                <a:chOff x="3855717" y="5217847"/>
                <a:chExt cx="2488104" cy="587417"/>
              </a:xfrm>
            </p:grpSpPr>
            <p:cxnSp>
              <p:nvCxnSpPr>
                <p:cNvPr id="7" name="Straight Arrow Connector 6"/>
                <p:cNvCxnSpPr/>
                <p:nvPr/>
              </p:nvCxnSpPr>
              <p:spPr>
                <a:xfrm flipH="1" flipV="1">
                  <a:off x="3855717" y="5433477"/>
                  <a:ext cx="1018477" cy="21711"/>
                </a:xfrm>
                <a:prstGeom prst="straightConnector1">
                  <a:avLst/>
                </a:prstGeom>
                <a:ln w="57150">
                  <a:solidFill>
                    <a:srgbClr val="002060"/>
                  </a:solidFill>
                  <a:headEnd type="stealth" w="med" len="lg"/>
                  <a:tailEnd type="none" w="lg" len="lg"/>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860032" y="5217847"/>
                  <a:ext cx="1483789" cy="587417"/>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i="1" dirty="0" err="1">
                      <a:solidFill>
                        <a:schemeClr val="bg1"/>
                      </a:solidFill>
                    </a:rPr>
                    <a:t>Rewards</a:t>
                  </a:r>
                  <a:endParaRPr lang="en-US" sz="1400" i="1" baseline="-25000" dirty="0">
                    <a:solidFill>
                      <a:schemeClr val="bg1"/>
                    </a:solidFill>
                  </a:endParaRPr>
                </a:p>
              </p:txBody>
            </p:sp>
          </p:grpSp>
          <p:cxnSp>
            <p:nvCxnSpPr>
              <p:cNvPr id="6" name="Straight Arrow Connector 5"/>
              <p:cNvCxnSpPr>
                <a:stCxn id="8" idx="0"/>
              </p:cNvCxnSpPr>
              <p:nvPr/>
            </p:nvCxnSpPr>
            <p:spPr>
              <a:xfrm flipH="1" flipV="1">
                <a:off x="6516216" y="4569728"/>
                <a:ext cx="162035" cy="1091567"/>
              </a:xfrm>
              <a:prstGeom prst="straightConnector1">
                <a:avLst/>
              </a:prstGeom>
              <a:ln w="9525">
                <a:solidFill>
                  <a:srgbClr val="C00000"/>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sp>
          <p:nvSpPr>
            <p:cNvPr id="26" name="TextBox 25"/>
            <p:cNvSpPr txBox="1">
              <a:spLocks noChangeArrowheads="1"/>
            </p:cNvSpPr>
            <p:nvPr/>
          </p:nvSpPr>
          <p:spPr bwMode="auto">
            <a:xfrm>
              <a:off x="8033866" y="2492633"/>
              <a:ext cx="3190595" cy="1508105"/>
            </a:xfrm>
            <a:prstGeom prst="rect">
              <a:avLst/>
            </a:prstGeom>
            <a:solidFill>
              <a:schemeClr val="bg1"/>
            </a:solidFill>
            <a:ln w="9525">
              <a:noFill/>
              <a:miter lim="800000"/>
              <a:headEnd/>
              <a:tailEnd/>
            </a:ln>
            <a:effectLst>
              <a:glow rad="228600">
                <a:schemeClr val="accent3">
                  <a:satMod val="175000"/>
                  <a:alpha val="40000"/>
                </a:schemeClr>
              </a:glow>
            </a:effectLst>
          </p:spPr>
          <p:txBody>
            <a:bodyPr wrap="square">
              <a:spAutoFit/>
            </a:bodyPr>
            <a:lstStyle/>
            <a:p>
              <a:pPr algn="ctr"/>
              <a:r>
                <a:rPr lang="es-ES_tradnl" sz="3200" dirty="0" err="1">
                  <a:solidFill>
                    <a:schemeClr val="tx1"/>
                  </a:solidFill>
                </a:rPr>
                <a:t>Adaptive</a:t>
              </a:r>
              <a:r>
                <a:rPr lang="es-ES_tradnl" sz="3200" dirty="0">
                  <a:solidFill>
                    <a:schemeClr val="tx1"/>
                  </a:solidFill>
                </a:rPr>
                <a:t> </a:t>
              </a:r>
              <a:r>
                <a:rPr lang="es-ES_tradnl" sz="3200" dirty="0" err="1">
                  <a:solidFill>
                    <a:schemeClr val="tx1"/>
                  </a:solidFill>
                </a:rPr>
                <a:t>Forager</a:t>
              </a:r>
              <a:endParaRPr lang="es-ES_tradnl" sz="2000" dirty="0">
                <a:solidFill>
                  <a:schemeClr val="tx1"/>
                </a:solidFill>
              </a:endParaRPr>
            </a:p>
            <a:p>
              <a:pPr algn="ctr"/>
              <a:r>
                <a:rPr lang="es-ES_tradnl" sz="2000" dirty="0" err="1"/>
                <a:t>Assigns</a:t>
              </a:r>
              <a:r>
                <a:rPr lang="es-ES_tradnl" sz="2000" dirty="0"/>
                <a:t> </a:t>
              </a:r>
              <a:r>
                <a:rPr lang="es-ES_tradnl" sz="2000" dirty="0" err="1"/>
                <a:t>higher</a:t>
              </a:r>
              <a:r>
                <a:rPr lang="es-ES_tradnl" sz="2000" dirty="0"/>
                <a:t> </a:t>
              </a:r>
              <a:r>
                <a:rPr lang="es-ES_tradnl" sz="2000" dirty="0" err="1"/>
                <a:t>foraging</a:t>
              </a:r>
              <a:r>
                <a:rPr lang="es-ES_tradnl" sz="2000" dirty="0"/>
                <a:t> </a:t>
              </a:r>
              <a:r>
                <a:rPr lang="es-ES_tradnl" sz="2000" dirty="0" err="1"/>
                <a:t>effort</a:t>
              </a:r>
              <a:r>
                <a:rPr lang="es-ES_tradnl" sz="2000" dirty="0"/>
                <a:t> to </a:t>
              </a:r>
              <a:r>
                <a:rPr lang="es-ES_tradnl" sz="2000" dirty="0" err="1"/>
                <a:t>plants</a:t>
              </a:r>
              <a:r>
                <a:rPr lang="es-ES_tradnl" sz="2000" dirty="0"/>
                <a:t> </a:t>
              </a:r>
              <a:r>
                <a:rPr lang="es-ES_tradnl" sz="2000" dirty="0" err="1"/>
                <a:t>with</a:t>
              </a:r>
              <a:r>
                <a:rPr lang="es-ES_tradnl" sz="2000" dirty="0"/>
                <a:t> more floral </a:t>
              </a:r>
              <a:r>
                <a:rPr lang="es-ES_tradnl" sz="2000" dirty="0" err="1"/>
                <a:t>rewards</a:t>
              </a:r>
              <a:endParaRPr lang="es-ES_tradnl" sz="2000" dirty="0">
                <a:solidFill>
                  <a:schemeClr val="tx1"/>
                </a:solidFill>
              </a:endParaRPr>
            </a:p>
          </p:txBody>
        </p:sp>
      </p:grpSp>
      <p:sp>
        <p:nvSpPr>
          <p:cNvPr id="27" name="TextBox 26"/>
          <p:cNvSpPr txBox="1">
            <a:spLocks noChangeArrowheads="1"/>
          </p:cNvSpPr>
          <p:nvPr/>
        </p:nvSpPr>
        <p:spPr bwMode="auto">
          <a:xfrm>
            <a:off x="5223703" y="1741676"/>
            <a:ext cx="1894727" cy="707886"/>
          </a:xfrm>
          <a:prstGeom prst="rect">
            <a:avLst/>
          </a:prstGeom>
          <a:noFill/>
          <a:ln w="9525">
            <a:noFill/>
            <a:miter lim="800000"/>
            <a:headEnd/>
            <a:tailEnd/>
          </a:ln>
        </p:spPr>
        <p:txBody>
          <a:bodyPr wrap="square">
            <a:spAutoFit/>
          </a:bodyPr>
          <a:lstStyle/>
          <a:p>
            <a:pPr algn="ctr"/>
            <a:r>
              <a:rPr lang="es-ES_tradnl" sz="2000" dirty="0" err="1">
                <a:solidFill>
                  <a:srgbClr val="FF0000"/>
                </a:solidFill>
              </a:rPr>
              <a:t>rewards</a:t>
            </a:r>
            <a:r>
              <a:rPr lang="es-ES_tradnl" sz="2000" dirty="0">
                <a:solidFill>
                  <a:srgbClr val="FF0000"/>
                </a:solidFill>
              </a:rPr>
              <a:t> </a:t>
            </a:r>
            <a:r>
              <a:rPr lang="es-ES_tradnl" sz="2000" dirty="0" err="1">
                <a:solidFill>
                  <a:srgbClr val="FF0000"/>
                </a:solidFill>
              </a:rPr>
              <a:t>consumption</a:t>
            </a:r>
            <a:endParaRPr lang="es-ES_tradnl" sz="2000" dirty="0">
              <a:solidFill>
                <a:srgbClr val="FF0000"/>
              </a:solidFill>
            </a:endParaRPr>
          </a:p>
        </p:txBody>
      </p:sp>
      <p:sp>
        <p:nvSpPr>
          <p:cNvPr id="28" name="TextBox 27"/>
          <p:cNvSpPr txBox="1">
            <a:spLocks noChangeArrowheads="1"/>
          </p:cNvSpPr>
          <p:nvPr/>
        </p:nvSpPr>
        <p:spPr bwMode="auto">
          <a:xfrm>
            <a:off x="4671894" y="2847373"/>
            <a:ext cx="1844653" cy="400110"/>
          </a:xfrm>
          <a:prstGeom prst="rect">
            <a:avLst/>
          </a:prstGeom>
          <a:noFill/>
          <a:ln w="9525">
            <a:noFill/>
            <a:miter lim="800000"/>
            <a:headEnd/>
            <a:tailEnd/>
          </a:ln>
        </p:spPr>
        <p:txBody>
          <a:bodyPr wrap="square">
            <a:spAutoFit/>
          </a:bodyPr>
          <a:lstStyle/>
          <a:p>
            <a:pPr algn="ctr"/>
            <a:r>
              <a:rPr lang="es-ES_tradnl" sz="2000" dirty="0" err="1"/>
              <a:t>pollination</a:t>
            </a:r>
            <a:endParaRPr lang="es-ES_tradnl" sz="2000" dirty="0"/>
          </a:p>
        </p:txBody>
      </p:sp>
      <p:sp>
        <p:nvSpPr>
          <p:cNvPr id="31" name="TextBox 30"/>
          <p:cNvSpPr txBox="1">
            <a:spLocks noChangeArrowheads="1"/>
          </p:cNvSpPr>
          <p:nvPr/>
        </p:nvSpPr>
        <p:spPr bwMode="auto">
          <a:xfrm>
            <a:off x="2383973" y="2489294"/>
            <a:ext cx="1844653" cy="400110"/>
          </a:xfrm>
          <a:prstGeom prst="rect">
            <a:avLst/>
          </a:prstGeom>
          <a:noFill/>
          <a:ln w="9525">
            <a:noFill/>
            <a:miter lim="800000"/>
            <a:headEnd/>
            <a:tailEnd/>
          </a:ln>
        </p:spPr>
        <p:txBody>
          <a:bodyPr wrap="square">
            <a:spAutoFit/>
          </a:bodyPr>
          <a:lstStyle/>
          <a:p>
            <a:pPr algn="ctr"/>
            <a:r>
              <a:rPr lang="es-ES_tradnl" sz="2000" dirty="0" err="1">
                <a:solidFill>
                  <a:schemeClr val="tx2">
                    <a:lumMod val="75000"/>
                  </a:schemeClr>
                </a:solidFill>
              </a:rPr>
              <a:t>production</a:t>
            </a:r>
            <a:endParaRPr lang="es-ES_tradnl" sz="2000" dirty="0">
              <a:solidFill>
                <a:schemeClr val="tx2">
                  <a:lumMod val="75000"/>
                </a:schemeClr>
              </a:solidFill>
            </a:endParaRPr>
          </a:p>
        </p:txBody>
      </p:sp>
      <p:sp>
        <p:nvSpPr>
          <p:cNvPr id="38" name="Rectangle 37"/>
          <p:cNvSpPr/>
          <p:nvPr/>
        </p:nvSpPr>
        <p:spPr>
          <a:xfrm>
            <a:off x="241025" y="5739412"/>
            <a:ext cx="6096000" cy="646331"/>
          </a:xfrm>
          <a:prstGeom prst="rect">
            <a:avLst/>
          </a:prstGeom>
        </p:spPr>
        <p:txBody>
          <a:bodyPr>
            <a:spAutoFit/>
          </a:bodyPr>
          <a:lstStyle/>
          <a:p>
            <a:r>
              <a:rPr lang="es-ES_tradnl" dirty="0">
                <a:solidFill>
                  <a:schemeClr val="tx1"/>
                </a:solidFill>
              </a:rPr>
              <a:t>Valdovinos et al. (2013), </a:t>
            </a:r>
            <a:r>
              <a:rPr lang="es-ES_tradnl" i="1" dirty="0" err="1">
                <a:solidFill>
                  <a:schemeClr val="tx1"/>
                </a:solidFill>
              </a:rPr>
              <a:t>Oikos</a:t>
            </a:r>
            <a:endParaRPr lang="es-ES_tradnl" i="1" dirty="0">
              <a:solidFill>
                <a:schemeClr val="tx1"/>
              </a:solidFill>
            </a:endParaRPr>
          </a:p>
          <a:p>
            <a:r>
              <a:rPr lang="es-ES_tradnl" dirty="0">
                <a:solidFill>
                  <a:schemeClr val="tx1"/>
                </a:solidFill>
              </a:rPr>
              <a:t>Valdovinos et al. (2016), </a:t>
            </a:r>
            <a:r>
              <a:rPr lang="es-ES_tradnl" i="1" dirty="0" err="1">
                <a:solidFill>
                  <a:schemeClr val="tx1"/>
                </a:solidFill>
              </a:rPr>
              <a:t>Ecology</a:t>
            </a:r>
            <a:r>
              <a:rPr lang="es-ES_tradnl" i="1" dirty="0">
                <a:solidFill>
                  <a:schemeClr val="tx1"/>
                </a:solidFill>
              </a:rPr>
              <a:t> </a:t>
            </a:r>
            <a:r>
              <a:rPr lang="es-ES_tradnl" i="1" dirty="0" err="1">
                <a:solidFill>
                  <a:schemeClr val="tx1"/>
                </a:solidFill>
              </a:rPr>
              <a:t>Letters</a:t>
            </a:r>
            <a:endParaRPr lang="es-ES_tradnl" i="1" dirty="0">
              <a:solidFill>
                <a:schemeClr val="tx1"/>
              </a:solidFill>
            </a:endParaRPr>
          </a:p>
        </p:txBody>
      </p:sp>
      <p:sp>
        <p:nvSpPr>
          <p:cNvPr id="33" name="TextBox 32"/>
          <p:cNvSpPr txBox="1">
            <a:spLocks noChangeArrowheads="1"/>
          </p:cNvSpPr>
          <p:nvPr/>
        </p:nvSpPr>
        <p:spPr bwMode="auto">
          <a:xfrm>
            <a:off x="2364053" y="104279"/>
            <a:ext cx="7493620" cy="707886"/>
          </a:xfrm>
          <a:prstGeom prst="rect">
            <a:avLst/>
          </a:prstGeom>
          <a:noFill/>
          <a:ln w="9525">
            <a:noFill/>
            <a:miter lim="800000"/>
            <a:headEnd/>
            <a:tailEnd/>
          </a:ln>
        </p:spPr>
        <p:txBody>
          <a:bodyPr wrap="square">
            <a:spAutoFit/>
          </a:bodyPr>
          <a:lstStyle/>
          <a:p>
            <a:pPr algn="ctr"/>
            <a:r>
              <a:rPr lang="en-US" sz="4000" dirty="0">
                <a:solidFill>
                  <a:schemeClr val="tx1"/>
                </a:solidFill>
                <a:latin typeface="+mj-lt"/>
              </a:rPr>
              <a:t>Consumer-resource dynamic model</a:t>
            </a:r>
            <a:endParaRPr lang="es-ES_tradnl" sz="4000" dirty="0">
              <a:solidFill>
                <a:schemeClr val="tx1"/>
              </a:solidFill>
              <a:latin typeface="+mj-lt"/>
            </a:endParaRPr>
          </a:p>
        </p:txBody>
      </p:sp>
    </p:spTree>
    <p:extLst>
      <p:ext uri="{BB962C8B-B14F-4D97-AF65-F5344CB8AC3E}">
        <p14:creationId xmlns:p14="http://schemas.microsoft.com/office/powerpoint/2010/main" val="282920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p:cNvGrpSpPr/>
          <p:nvPr/>
        </p:nvGrpSpPr>
        <p:grpSpPr>
          <a:xfrm>
            <a:off x="4295801" y="1469855"/>
            <a:ext cx="3528909" cy="3826774"/>
            <a:chOff x="1979109" y="1469855"/>
            <a:chExt cx="3528909" cy="3826774"/>
          </a:xfrm>
        </p:grpSpPr>
        <p:pic>
          <p:nvPicPr>
            <p:cNvPr id="3" name="Picture 2" descr="images.jpg"/>
            <p:cNvPicPr>
              <a:picLocks noChangeAspect="1"/>
            </p:cNvPicPr>
            <p:nvPr/>
          </p:nvPicPr>
          <p:blipFill>
            <a:blip r:embed="rId3" cstate="print"/>
            <a:stretch>
              <a:fillRect/>
            </a:stretch>
          </p:blipFill>
          <p:spPr>
            <a:xfrm>
              <a:off x="4413818" y="1522174"/>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flower23.jpg"/>
            <p:cNvPicPr>
              <a:picLocks noChangeAspect="1"/>
            </p:cNvPicPr>
            <p:nvPr/>
          </p:nvPicPr>
          <p:blipFill>
            <a:blip r:embed="rId4" cstate="print"/>
            <a:stretch>
              <a:fillRect/>
            </a:stretch>
          </p:blipFill>
          <p:spPr>
            <a:xfrm>
              <a:off x="4358821" y="2801837"/>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Imagen 14"/>
            <p:cNvPicPr>
              <a:picLocks noChangeAspect="1"/>
            </p:cNvPicPr>
            <p:nvPr/>
          </p:nvPicPr>
          <p:blipFill>
            <a:blip r:embed="rId5" cstate="print"/>
            <a:srcRect r="21641"/>
            <a:stretch>
              <a:fillRect/>
            </a:stretch>
          </p:blipFill>
          <p:spPr bwMode="auto">
            <a:xfrm>
              <a:off x="4593618"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Bombus_fraternus,_back,I_SD10862.jpg"/>
            <p:cNvPicPr>
              <a:picLocks noChangeAspect="1"/>
            </p:cNvPicPr>
            <p:nvPr/>
          </p:nvPicPr>
          <p:blipFill>
            <a:blip r:embed="rId6" cstate="print"/>
            <a:stretch>
              <a:fillRect/>
            </a:stretch>
          </p:blipFill>
          <p:spPr>
            <a:xfrm>
              <a:off x="2041883"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Imagen 58"/>
            <p:cNvPicPr>
              <a:picLocks noChangeAspect="1"/>
            </p:cNvPicPr>
            <p:nvPr/>
          </p:nvPicPr>
          <p:blipFill>
            <a:blip r:embed="rId7" cstate="print"/>
            <a:srcRect l="34126" r="5556" b="8974"/>
            <a:stretch>
              <a:fillRect/>
            </a:stretch>
          </p:blipFill>
          <p:spPr bwMode="auto">
            <a:xfrm>
              <a:off x="2088892" y="2684032"/>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Imagen 13"/>
            <p:cNvPicPr>
              <a:picLocks noChangeAspect="1"/>
            </p:cNvPicPr>
            <p:nvPr/>
          </p:nvPicPr>
          <p:blipFill>
            <a:blip r:embed="rId8" cstate="print"/>
            <a:srcRect/>
            <a:stretch>
              <a:fillRect/>
            </a:stretch>
          </p:blipFill>
          <p:spPr bwMode="auto">
            <a:xfrm>
              <a:off x="1979109"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2" name="Straight Connector 11"/>
            <p:cNvCxnSpPr>
              <a:stCxn id="6" idx="6"/>
              <a:endCxn id="3" idx="2"/>
            </p:cNvCxnSpPr>
            <p:nvPr/>
          </p:nvCxnSpPr>
          <p:spPr bwMode="auto">
            <a:xfrm>
              <a:off x="2956283" y="1838473"/>
              <a:ext cx="1457535" cy="26160"/>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14" name="Straight Connector 13"/>
            <p:cNvCxnSpPr/>
            <p:nvPr/>
          </p:nvCxnSpPr>
          <p:spPr bwMode="auto">
            <a:xfrm flipV="1">
              <a:off x="2973455" y="3111446"/>
              <a:ext cx="1385366" cy="1"/>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16" name="Straight Connector 15"/>
            <p:cNvCxnSpPr>
              <a:stCxn id="9" idx="7"/>
              <a:endCxn id="3" idx="2"/>
            </p:cNvCxnSpPr>
            <p:nvPr/>
          </p:nvCxnSpPr>
          <p:spPr bwMode="auto">
            <a:xfrm flipV="1">
              <a:off x="2759598" y="1864633"/>
              <a:ext cx="1654220" cy="2592618"/>
            </a:xfrm>
            <a:prstGeom prst="line">
              <a:avLst/>
            </a:prstGeom>
            <a:solidFill>
              <a:srgbClr val="00B8FF"/>
            </a:solidFill>
            <a:ln w="76200" cap="flat" cmpd="sng" algn="ctr">
              <a:solidFill>
                <a:schemeClr val="bg2">
                  <a:lumMod val="75000"/>
                </a:schemeClr>
              </a:solidFill>
              <a:prstDash val="solid"/>
              <a:round/>
              <a:headEnd type="none" w="med" len="med"/>
              <a:tailEnd type="none" w="med" len="med"/>
            </a:ln>
            <a:effectLst/>
          </p:spPr>
        </p:cxnSp>
        <p:cxnSp>
          <p:nvCxnSpPr>
            <p:cNvPr id="22" name="Straight Connector 21"/>
            <p:cNvCxnSpPr>
              <a:stCxn id="6" idx="6"/>
              <a:endCxn id="5" idx="2"/>
            </p:cNvCxnSpPr>
            <p:nvPr/>
          </p:nvCxnSpPr>
          <p:spPr bwMode="auto">
            <a:xfrm>
              <a:off x="2956283" y="1838473"/>
              <a:ext cx="1637335" cy="3017841"/>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24" name="Straight Connector 23"/>
            <p:cNvCxnSpPr>
              <a:stCxn id="8" idx="6"/>
            </p:cNvCxnSpPr>
            <p:nvPr/>
          </p:nvCxnSpPr>
          <p:spPr bwMode="auto">
            <a:xfrm flipV="1">
              <a:off x="3003292" y="1847593"/>
              <a:ext cx="1429451" cy="1263854"/>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28" name="Straight Connector 27"/>
            <p:cNvCxnSpPr/>
            <p:nvPr/>
          </p:nvCxnSpPr>
          <p:spPr bwMode="auto">
            <a:xfrm>
              <a:off x="2956283" y="1864633"/>
              <a:ext cx="1402538" cy="1246813"/>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grpSp>
      <p:sp>
        <p:nvSpPr>
          <p:cNvPr id="112" name="TextBox 111"/>
          <p:cNvSpPr txBox="1">
            <a:spLocks noChangeArrowheads="1"/>
          </p:cNvSpPr>
          <p:nvPr/>
        </p:nvSpPr>
        <p:spPr bwMode="auto">
          <a:xfrm>
            <a:off x="3111193" y="245384"/>
            <a:ext cx="6008738" cy="707886"/>
          </a:xfrm>
          <a:prstGeom prst="rect">
            <a:avLst/>
          </a:prstGeom>
          <a:noFill/>
          <a:ln w="9525">
            <a:noFill/>
            <a:miter lim="800000"/>
            <a:headEnd/>
            <a:tailEnd/>
          </a:ln>
        </p:spPr>
        <p:txBody>
          <a:bodyPr wrap="square">
            <a:spAutoFit/>
          </a:bodyPr>
          <a:lstStyle/>
          <a:p>
            <a:pPr algn="ctr"/>
            <a:r>
              <a:rPr lang="es-ES_tradnl" sz="4000" dirty="0" err="1">
                <a:latin typeface="+mj-lt"/>
              </a:rPr>
              <a:t>Without</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
        <p:nvSpPr>
          <p:cNvPr id="118" name="Rectangle 117"/>
          <p:cNvSpPr/>
          <p:nvPr/>
        </p:nvSpPr>
        <p:spPr bwMode="auto">
          <a:xfrm>
            <a:off x="7981368" y="1518755"/>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5" name="Rectangle 54"/>
          <p:cNvSpPr/>
          <p:nvPr/>
        </p:nvSpPr>
        <p:spPr bwMode="auto">
          <a:xfrm>
            <a:off x="7968208" y="2929154"/>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6" name="Rectangle 55"/>
          <p:cNvSpPr/>
          <p:nvPr/>
        </p:nvSpPr>
        <p:spPr bwMode="auto">
          <a:xfrm>
            <a:off x="7978079" y="4479360"/>
            <a:ext cx="277202" cy="965865"/>
          </a:xfrm>
          <a:prstGeom prst="rect">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7" name="Oval 56"/>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21" name="TextBox 20"/>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Tree>
    <p:extLst>
      <p:ext uri="{BB962C8B-B14F-4D97-AF65-F5344CB8AC3E}">
        <p14:creationId xmlns:p14="http://schemas.microsoft.com/office/powerpoint/2010/main" val="400206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55" grpId="0" animBg="1"/>
      <p:bldP spid="56" grpId="0" animBg="1"/>
      <p:bldP spid="5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968208" y="1522174"/>
            <a:ext cx="292966" cy="3928908"/>
            <a:chOff x="4294798" y="1412776"/>
            <a:chExt cx="292966" cy="3928908"/>
          </a:xfrm>
        </p:grpSpPr>
        <p:sp>
          <p:nvSpPr>
            <p:cNvPr id="19" name="Rectangle 18"/>
            <p:cNvSpPr/>
            <p:nvPr/>
          </p:nvSpPr>
          <p:spPr bwMode="auto">
            <a:xfrm>
              <a:off x="4294798" y="1412776"/>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0" name="Rectangle 19"/>
            <p:cNvSpPr/>
            <p:nvPr/>
          </p:nvSpPr>
          <p:spPr bwMode="auto">
            <a:xfrm>
              <a:off x="4294798" y="2823175"/>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1" name="Rectangle 20"/>
            <p:cNvSpPr/>
            <p:nvPr/>
          </p:nvSpPr>
          <p:spPr bwMode="auto">
            <a:xfrm>
              <a:off x="4304669" y="4373381"/>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3" name="Rectangle 22"/>
            <p:cNvSpPr/>
            <p:nvPr/>
          </p:nvSpPr>
          <p:spPr bwMode="auto">
            <a:xfrm>
              <a:off x="4294798" y="2207091"/>
              <a:ext cx="290362" cy="17155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5" name="Rectangle 24"/>
            <p:cNvSpPr/>
            <p:nvPr/>
          </p:nvSpPr>
          <p:spPr bwMode="auto">
            <a:xfrm>
              <a:off x="4299734" y="3363159"/>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6" name="Rectangle 25"/>
            <p:cNvSpPr/>
            <p:nvPr/>
          </p:nvSpPr>
          <p:spPr bwMode="auto">
            <a:xfrm>
              <a:off x="4303985" y="4524703"/>
              <a:ext cx="283779" cy="816981"/>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grpSp>
      <p:pic>
        <p:nvPicPr>
          <p:cNvPr id="31" name="Picture 30" descr="images.jpg"/>
          <p:cNvPicPr>
            <a:picLocks noChangeAspect="1"/>
          </p:cNvPicPr>
          <p:nvPr/>
        </p:nvPicPr>
        <p:blipFill>
          <a:blip r:embed="rId3" cstate="print"/>
          <a:stretch>
            <a:fillRect/>
          </a:stretch>
        </p:blipFill>
        <p:spPr>
          <a:xfrm>
            <a:off x="6730509" y="1522175"/>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flower23.jpg"/>
          <p:cNvPicPr>
            <a:picLocks noChangeAspect="1"/>
          </p:cNvPicPr>
          <p:nvPr/>
        </p:nvPicPr>
        <p:blipFill>
          <a:blip r:embed="rId4" cstate="print"/>
          <a:stretch>
            <a:fillRect/>
          </a:stretch>
        </p:blipFill>
        <p:spPr>
          <a:xfrm>
            <a:off x="6675512" y="2801838"/>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Imagen 14"/>
          <p:cNvPicPr>
            <a:picLocks noChangeAspect="1"/>
          </p:cNvPicPr>
          <p:nvPr/>
        </p:nvPicPr>
        <p:blipFill>
          <a:blip r:embed="rId5" cstate="print"/>
          <a:srcRect r="21641"/>
          <a:stretch>
            <a:fillRect/>
          </a:stretch>
        </p:blipFill>
        <p:spPr bwMode="auto">
          <a:xfrm>
            <a:off x="6910309"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descr="Bombus_fraternus,_back,I_SD10862.jpg"/>
          <p:cNvPicPr>
            <a:picLocks noChangeAspect="1"/>
          </p:cNvPicPr>
          <p:nvPr/>
        </p:nvPicPr>
        <p:blipFill>
          <a:blip r:embed="rId6" cstate="print"/>
          <a:stretch>
            <a:fillRect/>
          </a:stretch>
        </p:blipFill>
        <p:spPr>
          <a:xfrm>
            <a:off x="4358574"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n 58"/>
          <p:cNvPicPr>
            <a:picLocks noChangeAspect="1"/>
          </p:cNvPicPr>
          <p:nvPr/>
        </p:nvPicPr>
        <p:blipFill>
          <a:blip r:embed="rId7" cstate="print"/>
          <a:srcRect l="34126" r="5556" b="8974"/>
          <a:stretch>
            <a:fillRect/>
          </a:stretch>
        </p:blipFill>
        <p:spPr bwMode="auto">
          <a:xfrm>
            <a:off x="4405583" y="2684033"/>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n 13"/>
          <p:cNvPicPr>
            <a:picLocks noChangeAspect="1"/>
          </p:cNvPicPr>
          <p:nvPr/>
        </p:nvPicPr>
        <p:blipFill>
          <a:blip r:embed="rId8" cstate="print"/>
          <a:srcRect/>
          <a:stretch>
            <a:fillRect/>
          </a:stretch>
        </p:blipFill>
        <p:spPr bwMode="auto">
          <a:xfrm>
            <a:off x="4295800"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7" name="Straight Connector 36"/>
          <p:cNvCxnSpPr>
            <a:stCxn id="34" idx="6"/>
            <a:endCxn id="31" idx="2"/>
          </p:cNvCxnSpPr>
          <p:nvPr/>
        </p:nvCxnSpPr>
        <p:spPr bwMode="auto">
          <a:xfrm>
            <a:off x="5272975" y="1838473"/>
            <a:ext cx="1457535" cy="26160"/>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38" name="Straight Connector 37"/>
          <p:cNvCxnSpPr/>
          <p:nvPr/>
        </p:nvCxnSpPr>
        <p:spPr bwMode="auto">
          <a:xfrm flipV="1">
            <a:off x="5290146" y="3111447"/>
            <a:ext cx="1385366" cy="1"/>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39" name="Straight Connector 38"/>
          <p:cNvCxnSpPr>
            <a:stCxn id="36" idx="7"/>
            <a:endCxn id="31" idx="2"/>
          </p:cNvCxnSpPr>
          <p:nvPr/>
        </p:nvCxnSpPr>
        <p:spPr bwMode="auto">
          <a:xfrm flipV="1">
            <a:off x="5076289" y="1864633"/>
            <a:ext cx="1654220" cy="2592618"/>
          </a:xfrm>
          <a:prstGeom prst="line">
            <a:avLst/>
          </a:prstGeom>
          <a:solidFill>
            <a:srgbClr val="00B8FF"/>
          </a:solidFill>
          <a:ln w="76200" cap="flat" cmpd="sng" algn="ctr">
            <a:solidFill>
              <a:schemeClr val="bg2">
                <a:lumMod val="75000"/>
              </a:schemeClr>
            </a:solidFill>
            <a:prstDash val="solid"/>
            <a:round/>
            <a:headEnd type="none" w="med" len="med"/>
            <a:tailEnd type="none" w="med" len="med"/>
          </a:ln>
          <a:effectLst/>
        </p:spPr>
      </p:cxnSp>
      <p:cxnSp>
        <p:nvCxnSpPr>
          <p:cNvPr id="40" name="Straight Connector 39"/>
          <p:cNvCxnSpPr>
            <a:stCxn id="34" idx="6"/>
            <a:endCxn id="33" idx="2"/>
          </p:cNvCxnSpPr>
          <p:nvPr/>
        </p:nvCxnSpPr>
        <p:spPr bwMode="auto">
          <a:xfrm>
            <a:off x="5272975" y="1838474"/>
            <a:ext cx="1637335" cy="3017841"/>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cxnSp>
        <p:nvCxnSpPr>
          <p:cNvPr id="41" name="Straight Connector 40"/>
          <p:cNvCxnSpPr>
            <a:stCxn id="35" idx="6"/>
          </p:cNvCxnSpPr>
          <p:nvPr/>
        </p:nvCxnSpPr>
        <p:spPr bwMode="auto">
          <a:xfrm flipV="1">
            <a:off x="5319984" y="1847593"/>
            <a:ext cx="1429451" cy="1263854"/>
          </a:xfrm>
          <a:prstGeom prst="line">
            <a:avLst/>
          </a:prstGeom>
          <a:solidFill>
            <a:srgbClr val="00B8FF"/>
          </a:solidFill>
          <a:ln w="38100" cap="flat" cmpd="sng" algn="ctr">
            <a:solidFill>
              <a:schemeClr val="bg2">
                <a:lumMod val="75000"/>
              </a:schemeClr>
            </a:solidFill>
            <a:prstDash val="solid"/>
            <a:round/>
            <a:headEnd type="none" w="med" len="med"/>
            <a:tailEnd type="none" w="med" len="med"/>
          </a:ln>
          <a:effectLst/>
        </p:spPr>
      </p:cxnSp>
      <p:cxnSp>
        <p:nvCxnSpPr>
          <p:cNvPr id="42" name="Straight Connector 41"/>
          <p:cNvCxnSpPr/>
          <p:nvPr/>
        </p:nvCxnSpPr>
        <p:spPr bwMode="auto">
          <a:xfrm>
            <a:off x="5272974" y="1864634"/>
            <a:ext cx="1402538" cy="1246813"/>
          </a:xfrm>
          <a:prstGeom prst="line">
            <a:avLst/>
          </a:prstGeom>
          <a:solidFill>
            <a:srgbClr val="00B8FF"/>
          </a:solidFill>
          <a:ln w="19050" cap="flat" cmpd="sng" algn="ctr">
            <a:solidFill>
              <a:schemeClr val="bg2">
                <a:lumMod val="75000"/>
              </a:schemeClr>
            </a:solidFill>
            <a:prstDash val="solid"/>
            <a:round/>
            <a:headEnd type="none" w="med" len="med"/>
            <a:tailEnd type="none" w="med" len="med"/>
          </a:ln>
          <a:effectLst/>
        </p:spPr>
      </p:cxnSp>
      <p:sp>
        <p:nvSpPr>
          <p:cNvPr id="43" name="Oval 42"/>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24" name="TextBox 2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27" name="TextBox 26"/>
          <p:cNvSpPr txBox="1">
            <a:spLocks noChangeArrowheads="1"/>
          </p:cNvSpPr>
          <p:nvPr/>
        </p:nvSpPr>
        <p:spPr bwMode="auto">
          <a:xfrm>
            <a:off x="3111193" y="245384"/>
            <a:ext cx="6008738" cy="707886"/>
          </a:xfrm>
          <a:prstGeom prst="rect">
            <a:avLst/>
          </a:prstGeom>
          <a:noFill/>
          <a:ln w="9525">
            <a:noFill/>
            <a:miter lim="800000"/>
            <a:headEnd/>
            <a:tailEnd/>
          </a:ln>
        </p:spPr>
        <p:txBody>
          <a:bodyPr wrap="square">
            <a:spAutoFit/>
          </a:bodyPr>
          <a:lstStyle/>
          <a:p>
            <a:pPr algn="ctr"/>
            <a:r>
              <a:rPr lang="es-ES_tradnl" sz="4000" dirty="0" err="1">
                <a:latin typeface="+mj-lt"/>
              </a:rPr>
              <a:t>Without</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Tree>
    <p:extLst>
      <p:ext uri="{BB962C8B-B14F-4D97-AF65-F5344CB8AC3E}">
        <p14:creationId xmlns:p14="http://schemas.microsoft.com/office/powerpoint/2010/main" val="142687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1750"/>
                                        <p:tgtEl>
                                          <p:spTgt spid="36"/>
                                        </p:tgtEl>
                                        <p:attrNameLst>
                                          <p:attrName>ppt_w</p:attrName>
                                        </p:attrNameLst>
                                      </p:cBhvr>
                                      <p:tavLst>
                                        <p:tav tm="0">
                                          <p:val>
                                            <p:strVal val="ppt_w"/>
                                          </p:val>
                                        </p:tav>
                                        <p:tav tm="100000">
                                          <p:val>
                                            <p:fltVal val="0"/>
                                          </p:val>
                                        </p:tav>
                                      </p:tavLst>
                                    </p:anim>
                                    <p:anim calcmode="lin" valueType="num">
                                      <p:cBhvr>
                                        <p:cTn id="7" dur="1750"/>
                                        <p:tgtEl>
                                          <p:spTgt spid="36"/>
                                        </p:tgtEl>
                                        <p:attrNameLst>
                                          <p:attrName>ppt_h</p:attrName>
                                        </p:attrNameLst>
                                      </p:cBhvr>
                                      <p:tavLst>
                                        <p:tav tm="0">
                                          <p:val>
                                            <p:strVal val="ppt_h"/>
                                          </p:val>
                                        </p:tav>
                                        <p:tav tm="100000">
                                          <p:val>
                                            <p:fltVal val="0"/>
                                          </p:val>
                                        </p:tav>
                                      </p:tavLst>
                                    </p:anim>
                                    <p:animEffect transition="out" filter="fade">
                                      <p:cBhvr>
                                        <p:cTn id="8" dur="1750"/>
                                        <p:tgtEl>
                                          <p:spTgt spid="36"/>
                                        </p:tgtEl>
                                      </p:cBhvr>
                                    </p:animEffect>
                                    <p:set>
                                      <p:cBhvr>
                                        <p:cTn id="9" dur="1" fill="hold">
                                          <p:stCondLst>
                                            <p:cond delay="1749"/>
                                          </p:stCondLst>
                                        </p:cTn>
                                        <p:tgtEl>
                                          <p:spTgt spid="3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1250"/>
                                        <p:tgtEl>
                                          <p:spTgt spid="33"/>
                                        </p:tgtEl>
                                        <p:attrNameLst>
                                          <p:attrName>ppt_w</p:attrName>
                                        </p:attrNameLst>
                                      </p:cBhvr>
                                      <p:tavLst>
                                        <p:tav tm="0">
                                          <p:val>
                                            <p:strVal val="ppt_w"/>
                                          </p:val>
                                        </p:tav>
                                        <p:tav tm="100000">
                                          <p:val>
                                            <p:fltVal val="0"/>
                                          </p:val>
                                        </p:tav>
                                      </p:tavLst>
                                    </p:anim>
                                    <p:anim calcmode="lin" valueType="num">
                                      <p:cBhvr>
                                        <p:cTn id="14" dur="1250"/>
                                        <p:tgtEl>
                                          <p:spTgt spid="33"/>
                                        </p:tgtEl>
                                        <p:attrNameLst>
                                          <p:attrName>ppt_h</p:attrName>
                                        </p:attrNameLst>
                                      </p:cBhvr>
                                      <p:tavLst>
                                        <p:tav tm="0">
                                          <p:val>
                                            <p:strVal val="ppt_h"/>
                                          </p:val>
                                        </p:tav>
                                        <p:tav tm="100000">
                                          <p:val>
                                            <p:fltVal val="0"/>
                                          </p:val>
                                        </p:tav>
                                      </p:tavLst>
                                    </p:anim>
                                    <p:animEffect transition="out" filter="fade">
                                      <p:cBhvr>
                                        <p:cTn id="15" dur="1250"/>
                                        <p:tgtEl>
                                          <p:spTgt spid="33"/>
                                        </p:tgtEl>
                                      </p:cBhvr>
                                    </p:animEffect>
                                    <p:set>
                                      <p:cBhvr>
                                        <p:cTn id="16" dur="1" fill="hold">
                                          <p:stCondLst>
                                            <p:cond delay="124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images.jpg"/>
          <p:cNvPicPr>
            <a:picLocks noChangeAspect="1"/>
          </p:cNvPicPr>
          <p:nvPr/>
        </p:nvPicPr>
        <p:blipFill>
          <a:blip r:embed="rId3" cstate="print"/>
          <a:stretch>
            <a:fillRect/>
          </a:stretch>
        </p:blipFill>
        <p:spPr>
          <a:xfrm>
            <a:off x="6730509" y="1522175"/>
            <a:ext cx="914400" cy="684917"/>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2" name="Picture 31" descr="flower23.jpg"/>
          <p:cNvPicPr>
            <a:picLocks noChangeAspect="1"/>
          </p:cNvPicPr>
          <p:nvPr/>
        </p:nvPicPr>
        <p:blipFill>
          <a:blip r:embed="rId4" cstate="print"/>
          <a:stretch>
            <a:fillRect/>
          </a:stretch>
        </p:blipFill>
        <p:spPr>
          <a:xfrm>
            <a:off x="6675512" y="2801838"/>
            <a:ext cx="914400" cy="69860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3" name="Imagen 14"/>
          <p:cNvPicPr>
            <a:picLocks noChangeAspect="1"/>
          </p:cNvPicPr>
          <p:nvPr/>
        </p:nvPicPr>
        <p:blipFill>
          <a:blip r:embed="rId5" cstate="print"/>
          <a:srcRect r="21641"/>
          <a:stretch>
            <a:fillRect/>
          </a:stretch>
        </p:blipFill>
        <p:spPr bwMode="auto">
          <a:xfrm>
            <a:off x="6910309" y="4415999"/>
            <a:ext cx="914400" cy="8806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4" name="Picture 33" descr="Bombus_fraternus,_back,I_SD10862.jpg"/>
          <p:cNvPicPr>
            <a:picLocks noChangeAspect="1"/>
          </p:cNvPicPr>
          <p:nvPr/>
        </p:nvPicPr>
        <p:blipFill>
          <a:blip r:embed="rId6" cstate="print"/>
          <a:stretch>
            <a:fillRect/>
          </a:stretch>
        </p:blipFill>
        <p:spPr>
          <a:xfrm>
            <a:off x="4358574" y="1469855"/>
            <a:ext cx="914400" cy="737236"/>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5" name="Imagen 58"/>
          <p:cNvPicPr>
            <a:picLocks noChangeAspect="1"/>
          </p:cNvPicPr>
          <p:nvPr/>
        </p:nvPicPr>
        <p:blipFill>
          <a:blip r:embed="rId7" cstate="print"/>
          <a:srcRect l="34126" r="5556" b="8974"/>
          <a:stretch>
            <a:fillRect/>
          </a:stretch>
        </p:blipFill>
        <p:spPr bwMode="auto">
          <a:xfrm>
            <a:off x="4405583" y="2684033"/>
            <a:ext cx="914400" cy="854829"/>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Imagen 13"/>
          <p:cNvPicPr>
            <a:picLocks noChangeAspect="1"/>
          </p:cNvPicPr>
          <p:nvPr/>
        </p:nvPicPr>
        <p:blipFill>
          <a:blip r:embed="rId8" cstate="print"/>
          <a:srcRect/>
          <a:stretch>
            <a:fillRect/>
          </a:stretch>
        </p:blipFill>
        <p:spPr bwMode="auto">
          <a:xfrm>
            <a:off x="4295800" y="4323340"/>
            <a:ext cx="914400" cy="9144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37" name="Straight Connector 36"/>
          <p:cNvCxnSpPr>
            <a:stCxn id="34" idx="6"/>
            <a:endCxn id="31" idx="2"/>
          </p:cNvCxnSpPr>
          <p:nvPr/>
        </p:nvCxnSpPr>
        <p:spPr bwMode="auto">
          <a:xfrm>
            <a:off x="5272975" y="1838473"/>
            <a:ext cx="1457535" cy="26160"/>
          </a:xfrm>
          <a:prstGeom prst="line">
            <a:avLst/>
          </a:prstGeom>
          <a:solidFill>
            <a:srgbClr val="00B8FF"/>
          </a:solidFill>
          <a:ln w="3175" cap="flat" cmpd="sng" algn="ctr">
            <a:solidFill>
              <a:schemeClr val="bg2">
                <a:lumMod val="75000"/>
              </a:schemeClr>
            </a:solidFill>
            <a:prstDash val="solid"/>
            <a:round/>
            <a:headEnd type="none" w="med" len="med"/>
            <a:tailEnd type="none" w="med" len="med"/>
          </a:ln>
          <a:effectLst/>
        </p:spPr>
      </p:cxnSp>
      <p:cxnSp>
        <p:nvCxnSpPr>
          <p:cNvPr id="38" name="Straight Connector 37"/>
          <p:cNvCxnSpPr/>
          <p:nvPr/>
        </p:nvCxnSpPr>
        <p:spPr bwMode="auto">
          <a:xfrm flipV="1">
            <a:off x="5290146" y="3111447"/>
            <a:ext cx="1385366" cy="1"/>
          </a:xfrm>
          <a:prstGeom prst="line">
            <a:avLst/>
          </a:prstGeom>
          <a:solidFill>
            <a:srgbClr val="00B8FF"/>
          </a:solidFill>
          <a:ln w="63500" cap="flat" cmpd="sng" algn="ctr">
            <a:solidFill>
              <a:schemeClr val="bg2">
                <a:lumMod val="50000"/>
              </a:schemeClr>
            </a:solidFill>
            <a:prstDash val="solid"/>
            <a:round/>
            <a:headEnd type="none" w="med" len="med"/>
            <a:tailEnd type="none" w="med" len="med"/>
          </a:ln>
          <a:effectLst/>
        </p:spPr>
      </p:cxnSp>
      <p:cxnSp>
        <p:nvCxnSpPr>
          <p:cNvPr id="39" name="Straight Connector 38"/>
          <p:cNvCxnSpPr>
            <a:stCxn id="36" idx="7"/>
            <a:endCxn id="31" idx="2"/>
          </p:cNvCxnSpPr>
          <p:nvPr/>
        </p:nvCxnSpPr>
        <p:spPr bwMode="auto">
          <a:xfrm flipV="1">
            <a:off x="5076289" y="1864633"/>
            <a:ext cx="1654220" cy="2592618"/>
          </a:xfrm>
          <a:prstGeom prst="line">
            <a:avLst/>
          </a:prstGeom>
          <a:solidFill>
            <a:srgbClr val="00B8FF"/>
          </a:solidFill>
          <a:ln w="76200" cap="flat" cmpd="sng" algn="ctr">
            <a:solidFill>
              <a:schemeClr val="bg2">
                <a:lumMod val="50000"/>
              </a:schemeClr>
            </a:solidFill>
            <a:prstDash val="solid"/>
            <a:round/>
            <a:headEnd type="none" w="med" len="med"/>
            <a:tailEnd type="none" w="med" len="med"/>
          </a:ln>
          <a:effectLst/>
        </p:spPr>
      </p:cxnSp>
      <p:cxnSp>
        <p:nvCxnSpPr>
          <p:cNvPr id="40" name="Straight Connector 39"/>
          <p:cNvCxnSpPr>
            <a:stCxn id="34" idx="6"/>
            <a:endCxn id="33" idx="2"/>
          </p:cNvCxnSpPr>
          <p:nvPr/>
        </p:nvCxnSpPr>
        <p:spPr bwMode="auto">
          <a:xfrm>
            <a:off x="5272975" y="1838474"/>
            <a:ext cx="1637335" cy="3017841"/>
          </a:xfrm>
          <a:prstGeom prst="line">
            <a:avLst/>
          </a:prstGeom>
          <a:solidFill>
            <a:srgbClr val="00B8FF"/>
          </a:solidFill>
          <a:ln w="57150" cap="flat" cmpd="sng" algn="ctr">
            <a:solidFill>
              <a:schemeClr val="bg2">
                <a:lumMod val="50000"/>
              </a:schemeClr>
            </a:solidFill>
            <a:prstDash val="solid"/>
            <a:round/>
            <a:headEnd type="none" w="med" len="med"/>
            <a:tailEnd type="none" w="med" len="med"/>
          </a:ln>
          <a:effectLst/>
        </p:spPr>
      </p:cxnSp>
      <p:cxnSp>
        <p:nvCxnSpPr>
          <p:cNvPr id="41" name="Straight Connector 40"/>
          <p:cNvCxnSpPr>
            <a:stCxn id="35" idx="6"/>
          </p:cNvCxnSpPr>
          <p:nvPr/>
        </p:nvCxnSpPr>
        <p:spPr bwMode="auto">
          <a:xfrm flipV="1">
            <a:off x="5319984" y="1847593"/>
            <a:ext cx="1429451" cy="1263854"/>
          </a:xfrm>
          <a:prstGeom prst="line">
            <a:avLst/>
          </a:prstGeom>
          <a:solidFill>
            <a:srgbClr val="00B8FF"/>
          </a:solidFill>
          <a:ln w="3175" cap="flat" cmpd="sng" algn="ctr">
            <a:solidFill>
              <a:schemeClr val="bg2">
                <a:lumMod val="50000"/>
              </a:schemeClr>
            </a:solidFill>
            <a:prstDash val="solid"/>
            <a:round/>
            <a:headEnd type="none" w="med" len="med"/>
            <a:tailEnd type="none" w="med" len="med"/>
          </a:ln>
          <a:effectLst/>
        </p:spPr>
      </p:cxnSp>
      <p:cxnSp>
        <p:nvCxnSpPr>
          <p:cNvPr id="42" name="Straight Connector 41"/>
          <p:cNvCxnSpPr/>
          <p:nvPr/>
        </p:nvCxnSpPr>
        <p:spPr bwMode="auto">
          <a:xfrm>
            <a:off x="5272974" y="1864634"/>
            <a:ext cx="1402538" cy="1246813"/>
          </a:xfrm>
          <a:prstGeom prst="line">
            <a:avLst/>
          </a:prstGeom>
          <a:solidFill>
            <a:srgbClr val="00B8FF"/>
          </a:solidFill>
          <a:ln w="3175" cap="flat" cmpd="sng" algn="ctr">
            <a:solidFill>
              <a:schemeClr val="bg2">
                <a:lumMod val="50000"/>
              </a:schemeClr>
            </a:solidFill>
            <a:prstDash val="solid"/>
            <a:round/>
            <a:headEnd type="none" w="med" len="med"/>
            <a:tailEnd type="none" w="med" len="med"/>
          </a:ln>
          <a:effectLst/>
        </p:spPr>
      </p:cxnSp>
      <p:sp>
        <p:nvSpPr>
          <p:cNvPr id="47" name="Rectangle 46"/>
          <p:cNvSpPr/>
          <p:nvPr/>
        </p:nvSpPr>
        <p:spPr bwMode="auto">
          <a:xfrm>
            <a:off x="7968208" y="1522175"/>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8" name="Rectangle 47"/>
          <p:cNvSpPr/>
          <p:nvPr/>
        </p:nvSpPr>
        <p:spPr bwMode="auto">
          <a:xfrm>
            <a:off x="7968208" y="2932574"/>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9" name="Rectangle 48"/>
          <p:cNvSpPr/>
          <p:nvPr/>
        </p:nvSpPr>
        <p:spPr bwMode="auto">
          <a:xfrm>
            <a:off x="7978079" y="4482780"/>
            <a:ext cx="277202" cy="9658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0" name="Rectangle 49"/>
          <p:cNvSpPr/>
          <p:nvPr/>
        </p:nvSpPr>
        <p:spPr bwMode="auto">
          <a:xfrm>
            <a:off x="7968208" y="2316489"/>
            <a:ext cx="290362" cy="171550"/>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1" name="Rectangle 50"/>
          <p:cNvSpPr/>
          <p:nvPr/>
        </p:nvSpPr>
        <p:spPr bwMode="auto">
          <a:xfrm>
            <a:off x="7973145" y="3472558"/>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2" name="Rectangle 51"/>
          <p:cNvSpPr/>
          <p:nvPr/>
        </p:nvSpPr>
        <p:spPr bwMode="auto">
          <a:xfrm>
            <a:off x="7983976" y="4634102"/>
            <a:ext cx="277199" cy="816981"/>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3" name="Oval 52"/>
          <p:cNvSpPr/>
          <p:nvPr/>
        </p:nvSpPr>
        <p:spPr>
          <a:xfrm>
            <a:off x="8400256" y="2481544"/>
            <a:ext cx="2038530" cy="587417"/>
          </a:xfrm>
          <a:prstGeom prst="ellipse">
            <a:avLst/>
          </a:prstGeom>
          <a:solidFill>
            <a:srgbClr val="C00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i="1" dirty="0" err="1">
                <a:solidFill>
                  <a:schemeClr val="bg1"/>
                </a:solidFill>
              </a:rPr>
              <a:t>Rewards</a:t>
            </a:r>
            <a:endParaRPr lang="en-US" sz="2800" i="1" baseline="-25000" dirty="0">
              <a:solidFill>
                <a:schemeClr val="bg1"/>
              </a:solidFill>
            </a:endParaRPr>
          </a:p>
        </p:txBody>
      </p:sp>
      <p:sp>
        <p:nvSpPr>
          <p:cNvPr id="54" name="Rectangle 53"/>
          <p:cNvSpPr/>
          <p:nvPr/>
        </p:nvSpPr>
        <p:spPr bwMode="auto">
          <a:xfrm>
            <a:off x="7968209" y="2072332"/>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55" name="Rectangle 54"/>
          <p:cNvSpPr/>
          <p:nvPr/>
        </p:nvSpPr>
        <p:spPr bwMode="auto">
          <a:xfrm>
            <a:off x="7983976" y="5024660"/>
            <a:ext cx="272265" cy="420565"/>
          </a:xfrm>
          <a:prstGeom prst="rect">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44" name="TextBox 4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46" name="TextBox 45"/>
          <p:cNvSpPr txBox="1">
            <a:spLocks noChangeArrowheads="1"/>
          </p:cNvSpPr>
          <p:nvPr/>
        </p:nvSpPr>
        <p:spPr bwMode="auto">
          <a:xfrm>
            <a:off x="2955080" y="167324"/>
            <a:ext cx="6376728" cy="707886"/>
          </a:xfrm>
          <a:prstGeom prst="rect">
            <a:avLst/>
          </a:prstGeom>
          <a:noFill/>
          <a:ln w="9525">
            <a:noFill/>
            <a:miter lim="800000"/>
            <a:headEnd/>
            <a:tailEnd/>
          </a:ln>
        </p:spPr>
        <p:txBody>
          <a:bodyPr wrap="square">
            <a:spAutoFit/>
          </a:bodyPr>
          <a:lstStyle/>
          <a:p>
            <a:pPr algn="ctr"/>
            <a:r>
              <a:rPr lang="es-ES_tradnl" sz="4000" dirty="0" err="1">
                <a:latin typeface="+mj-lt"/>
              </a:rPr>
              <a:t>With</a:t>
            </a:r>
            <a:r>
              <a:rPr lang="es-ES_tradnl" sz="4000" dirty="0">
                <a:latin typeface="+mj-lt"/>
              </a:rPr>
              <a:t> </a:t>
            </a:r>
            <a:r>
              <a:rPr lang="es-ES_tradnl" sz="4000" dirty="0" err="1">
                <a:latin typeface="+mj-lt"/>
              </a:rPr>
              <a:t>adaptive</a:t>
            </a:r>
            <a:r>
              <a:rPr lang="es-ES_tradnl" sz="4000" dirty="0">
                <a:latin typeface="+mj-lt"/>
              </a:rPr>
              <a:t> </a:t>
            </a:r>
            <a:r>
              <a:rPr lang="es-ES_tradnl" sz="4000" dirty="0" err="1">
                <a:latin typeface="+mj-lt"/>
              </a:rPr>
              <a:t>foraging</a:t>
            </a:r>
            <a:endParaRPr lang="es-ES_tradnl" sz="4000" dirty="0">
              <a:latin typeface="+mj-lt"/>
            </a:endParaRPr>
          </a:p>
        </p:txBody>
      </p:sp>
    </p:spTree>
    <p:extLst>
      <p:ext uri="{BB962C8B-B14F-4D97-AF65-F5344CB8AC3E}">
        <p14:creationId xmlns:p14="http://schemas.microsoft.com/office/powerpoint/2010/main" val="10191283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5993" y="916047"/>
            <a:ext cx="6864908" cy="251379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9016" t="11780" r="12020" b="8243"/>
          <a:stretch/>
        </p:blipFill>
        <p:spPr>
          <a:xfrm>
            <a:off x="4618159" y="3200399"/>
            <a:ext cx="6802735" cy="3552093"/>
          </a:xfrm>
          <a:prstGeom prst="rect">
            <a:avLst/>
          </a:prstGeom>
        </p:spPr>
      </p:pic>
      <p:sp>
        <p:nvSpPr>
          <p:cNvPr id="8" name="Title 1">
            <a:extLst>
              <a:ext uri="{FF2B5EF4-FFF2-40B4-BE49-F238E27FC236}">
                <a16:creationId xmlns:a16="http://schemas.microsoft.com/office/drawing/2014/main" id="{4E8D1EC0-9A18-43F6-80AD-A2A22C2C0CCB}"/>
              </a:ext>
            </a:extLst>
          </p:cNvPr>
          <p:cNvSpPr txBox="1">
            <a:spLocks/>
          </p:cNvSpPr>
          <p:nvPr/>
        </p:nvSpPr>
        <p:spPr>
          <a:xfrm>
            <a:off x="838200" y="20967"/>
            <a:ext cx="10515600" cy="79294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Physics &amp; Complexity Sciences: Complex Networks</a:t>
            </a:r>
          </a:p>
        </p:txBody>
      </p:sp>
    </p:spTree>
    <p:extLst>
      <p:ext uri="{BB962C8B-B14F-4D97-AF65-F5344CB8AC3E}">
        <p14:creationId xmlns:p14="http://schemas.microsoft.com/office/powerpoint/2010/main" val="1017106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rotWithShape="1">
          <a:blip r:embed="rId3">
            <a:extLst>
              <a:ext uri="{28A0092B-C50C-407E-A947-70E740481C1C}">
                <a14:useLocalDpi xmlns:a14="http://schemas.microsoft.com/office/drawing/2010/main" val="0"/>
              </a:ext>
            </a:extLst>
          </a:blip>
          <a:srcRect r="46313"/>
          <a:stretch/>
        </p:blipFill>
        <p:spPr bwMode="auto">
          <a:xfrm>
            <a:off x="2279576" y="746472"/>
            <a:ext cx="3942804" cy="5874715"/>
          </a:xfrm>
          <a:prstGeom prst="rect">
            <a:avLst/>
          </a:prstGeom>
          <a:noFill/>
          <a:ln>
            <a:noFill/>
          </a:ln>
        </p:spPr>
      </p:pic>
      <p:sp>
        <p:nvSpPr>
          <p:cNvPr id="5" name="TextBox 4"/>
          <p:cNvSpPr txBox="1">
            <a:spLocks noChangeArrowheads="1"/>
          </p:cNvSpPr>
          <p:nvPr/>
        </p:nvSpPr>
        <p:spPr bwMode="auto">
          <a:xfrm>
            <a:off x="2279576" y="71414"/>
            <a:ext cx="7643834" cy="707886"/>
          </a:xfrm>
          <a:prstGeom prst="rect">
            <a:avLst/>
          </a:prstGeom>
          <a:noFill/>
          <a:ln w="9525">
            <a:noFill/>
            <a:miter lim="800000"/>
            <a:headEnd/>
            <a:tailEnd/>
          </a:ln>
        </p:spPr>
        <p:txBody>
          <a:bodyPr wrap="square">
            <a:spAutoFit/>
          </a:bodyPr>
          <a:lstStyle/>
          <a:p>
            <a:pPr algn="ctr"/>
            <a:r>
              <a:rPr lang="en-US" sz="4000" dirty="0">
                <a:latin typeface="+mj-lt"/>
              </a:rPr>
              <a:t>Testing theory with empirical data</a:t>
            </a:r>
            <a:endParaRPr lang="es-ES_tradnl" sz="4000" dirty="0">
              <a:latin typeface="+mj-lt"/>
            </a:endParaRPr>
          </a:p>
        </p:txBody>
      </p:sp>
      <p:sp>
        <p:nvSpPr>
          <p:cNvPr id="9" name="TextBox 8"/>
          <p:cNvSpPr txBox="1"/>
          <p:nvPr/>
        </p:nvSpPr>
        <p:spPr>
          <a:xfrm>
            <a:off x="2495600" y="6343259"/>
            <a:ext cx="4139952" cy="369332"/>
          </a:xfrm>
          <a:prstGeom prst="rect">
            <a:avLst/>
          </a:prstGeom>
          <a:solidFill>
            <a:schemeClr val="bg1"/>
          </a:solidFill>
        </p:spPr>
        <p:txBody>
          <a:bodyPr wrap="square" rtlCol="0">
            <a:spAutoFit/>
          </a:bodyPr>
          <a:lstStyle/>
          <a:p>
            <a:pPr algn="ctr"/>
            <a:r>
              <a:rPr lang="en-US" dirty="0"/>
              <a:t>Plant generality (# pollinator species)</a:t>
            </a:r>
          </a:p>
        </p:txBody>
      </p:sp>
      <p:sp>
        <p:nvSpPr>
          <p:cNvPr id="11" name="TextBox 10"/>
          <p:cNvSpPr txBox="1"/>
          <p:nvPr/>
        </p:nvSpPr>
        <p:spPr>
          <a:xfrm rot="16200000">
            <a:off x="19229" y="3212040"/>
            <a:ext cx="4820921" cy="646331"/>
          </a:xfrm>
          <a:prstGeom prst="rect">
            <a:avLst/>
          </a:prstGeom>
          <a:solidFill>
            <a:schemeClr val="bg1"/>
          </a:solidFill>
        </p:spPr>
        <p:txBody>
          <a:bodyPr wrap="square" rtlCol="0">
            <a:spAutoFit/>
          </a:bodyPr>
          <a:lstStyle/>
          <a:p>
            <a:pPr algn="ctr"/>
            <a:r>
              <a:rPr lang="en-US" dirty="0"/>
              <a:t>Individual’s normalized foraging effort</a:t>
            </a:r>
          </a:p>
          <a:p>
            <a:pPr algn="ctr"/>
            <a:r>
              <a:rPr lang="en-US" dirty="0"/>
              <a:t>( log[normalized foraging effort] ) </a:t>
            </a:r>
          </a:p>
        </p:txBody>
      </p:sp>
      <p:sp>
        <p:nvSpPr>
          <p:cNvPr id="14" name="TextBox 13"/>
          <p:cNvSpPr txBox="1">
            <a:spLocks noChangeArrowheads="1"/>
          </p:cNvSpPr>
          <p:nvPr/>
        </p:nvSpPr>
        <p:spPr bwMode="auto">
          <a:xfrm>
            <a:off x="6600056" y="6525344"/>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16" name="TextBox 15"/>
          <p:cNvSpPr txBox="1"/>
          <p:nvPr/>
        </p:nvSpPr>
        <p:spPr>
          <a:xfrm>
            <a:off x="2999656" y="971785"/>
            <a:ext cx="3096344" cy="1015663"/>
          </a:xfrm>
          <a:prstGeom prst="rect">
            <a:avLst/>
          </a:prstGeom>
          <a:solidFill>
            <a:schemeClr val="bg1"/>
          </a:solidFill>
        </p:spPr>
        <p:txBody>
          <a:bodyPr wrap="square" rtlCol="0">
            <a:spAutoFit/>
          </a:bodyPr>
          <a:lstStyle/>
          <a:p>
            <a:pPr algn="ctr"/>
            <a:r>
              <a:rPr lang="es-ES_tradnl" sz="2000" dirty="0"/>
              <a:t>PREDICTION:</a:t>
            </a:r>
          </a:p>
          <a:p>
            <a:pPr algn="ctr"/>
            <a:r>
              <a:rPr lang="es-ES_tradnl" sz="2000" dirty="0" err="1"/>
              <a:t>Pollinators</a:t>
            </a:r>
            <a:r>
              <a:rPr lang="es-ES_tradnl" sz="2000" dirty="0"/>
              <a:t> </a:t>
            </a:r>
            <a:r>
              <a:rPr lang="es-ES_tradnl" sz="2000" dirty="0" err="1"/>
              <a:t>prefer</a:t>
            </a:r>
            <a:r>
              <a:rPr lang="es-ES_tradnl" sz="2000" dirty="0"/>
              <a:t> </a:t>
            </a:r>
          </a:p>
          <a:p>
            <a:pPr algn="ctr"/>
            <a:r>
              <a:rPr lang="es-ES_tradnl" sz="2000" dirty="0" err="1"/>
              <a:t>specialist</a:t>
            </a:r>
            <a:r>
              <a:rPr lang="es-ES_tradnl" sz="2000" dirty="0"/>
              <a:t> </a:t>
            </a:r>
            <a:r>
              <a:rPr lang="es-ES_tradnl" sz="2000" dirty="0" err="1"/>
              <a:t>plants</a:t>
            </a:r>
            <a:endParaRPr lang="es-ES_tradnl" sz="2000" b="1" dirty="0">
              <a:solidFill>
                <a:srgbClr val="C00000"/>
              </a:solidFill>
            </a:endParaRPr>
          </a:p>
        </p:txBody>
      </p:sp>
      <p:grpSp>
        <p:nvGrpSpPr>
          <p:cNvPr id="4" name="Group 3"/>
          <p:cNvGrpSpPr/>
          <p:nvPr/>
        </p:nvGrpSpPr>
        <p:grpSpPr>
          <a:xfrm>
            <a:off x="6342800" y="695890"/>
            <a:ext cx="5578266" cy="5940964"/>
            <a:chOff x="6225194" y="680222"/>
            <a:chExt cx="5578266" cy="5940964"/>
          </a:xfrm>
        </p:grpSpPr>
        <p:sp>
          <p:nvSpPr>
            <p:cNvPr id="8" name="Rectangle 7"/>
            <p:cNvSpPr/>
            <p:nvPr/>
          </p:nvSpPr>
          <p:spPr bwMode="auto">
            <a:xfrm>
              <a:off x="6225194" y="746471"/>
              <a:ext cx="3770224" cy="587471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13" name="TextBox 12"/>
            <p:cNvSpPr txBox="1"/>
            <p:nvPr/>
          </p:nvSpPr>
          <p:spPr>
            <a:xfrm>
              <a:off x="6528049" y="752719"/>
              <a:ext cx="3672408" cy="2154436"/>
            </a:xfrm>
            <a:prstGeom prst="rect">
              <a:avLst/>
            </a:prstGeom>
            <a:solidFill>
              <a:schemeClr val="bg1"/>
            </a:solidFill>
          </p:spPr>
          <p:txBody>
            <a:bodyPr wrap="square" rtlCol="0">
              <a:spAutoFit/>
            </a:bodyPr>
            <a:lstStyle/>
            <a:p>
              <a:pPr algn="ctr"/>
              <a:r>
                <a:rPr lang="es-ES_tradnl" sz="2000" dirty="0" err="1"/>
                <a:t>Empirical</a:t>
              </a:r>
              <a:r>
                <a:rPr lang="es-ES_tradnl" sz="2000" dirty="0"/>
                <a:t> data:</a:t>
              </a:r>
            </a:p>
            <a:p>
              <a:pPr algn="ctr"/>
              <a:endParaRPr lang="es-ES_tradnl" sz="2000" dirty="0"/>
            </a:p>
            <a:p>
              <a:pPr algn="ctr"/>
              <a:r>
                <a:rPr lang="en-US" sz="2000" dirty="0"/>
                <a:t>&gt;30,000 visits</a:t>
              </a:r>
            </a:p>
            <a:p>
              <a:pPr algn="ctr"/>
              <a:r>
                <a:rPr lang="en-US" sz="2000" dirty="0"/>
                <a:t>&gt;1000 bumble bees, 8 </a:t>
              </a:r>
              <a:r>
                <a:rPr lang="en-US" sz="2000" dirty="0" err="1"/>
                <a:t>spp</a:t>
              </a:r>
              <a:endParaRPr lang="en-US" sz="2000" dirty="0"/>
            </a:p>
            <a:p>
              <a:pPr algn="ctr"/>
              <a:endParaRPr lang="en-US" dirty="0"/>
            </a:p>
            <a:p>
              <a:pPr algn="ctr"/>
              <a:r>
                <a:rPr lang="en-US" dirty="0"/>
                <a:t>Colorado, Rocky Mountain Biological Lab </a:t>
              </a:r>
              <a:endParaRPr lang="es-ES_tradnl" b="1" dirty="0">
                <a:solidFill>
                  <a:srgbClr val="C00000"/>
                </a:solidFill>
              </a:endParaRPr>
            </a:p>
          </p:txBody>
        </p:sp>
        <p:pic>
          <p:nvPicPr>
            <p:cNvPr id="25602" name="Picture 2" descr="Image result for Colorado Rocky Mountain Biological Lab meadows"/>
            <p:cNvPicPr>
              <a:picLocks noChangeAspect="1" noChangeArrowheads="1"/>
            </p:cNvPicPr>
            <p:nvPr/>
          </p:nvPicPr>
          <p:blipFill rotWithShape="1">
            <a:blip r:embed="rId4">
              <a:extLst>
                <a:ext uri="{28A0092B-C50C-407E-A947-70E740481C1C}">
                  <a14:useLocalDpi xmlns:a14="http://schemas.microsoft.com/office/drawing/2010/main" val="0"/>
                </a:ext>
              </a:extLst>
            </a:blip>
            <a:srcRect l="-650" r="1"/>
            <a:stretch/>
          </p:blipFill>
          <p:spPr bwMode="auto">
            <a:xfrm>
              <a:off x="6542657" y="2852937"/>
              <a:ext cx="4716357" cy="351442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9904140" y="680222"/>
              <a:ext cx="1899320" cy="1740932"/>
              <a:chOff x="9067801" y="1"/>
              <a:chExt cx="1899320" cy="1740932"/>
            </a:xfrm>
          </p:grpSpPr>
          <p:pic>
            <p:nvPicPr>
              <p:cNvPr id="2050" name="Picture 2" descr="Photo of Berry J. Bro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044" y="1"/>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a:spLocks noChangeArrowheads="1"/>
              </p:cNvSpPr>
              <p:nvPr/>
            </p:nvSpPr>
            <p:spPr bwMode="auto">
              <a:xfrm>
                <a:off x="9067801" y="1371601"/>
                <a:ext cx="1899320" cy="369332"/>
              </a:xfrm>
              <a:prstGeom prst="rect">
                <a:avLst/>
              </a:prstGeom>
              <a:noFill/>
              <a:ln w="9525">
                <a:noFill/>
                <a:miter lim="800000"/>
                <a:headEnd/>
                <a:tailEnd/>
              </a:ln>
            </p:spPr>
            <p:txBody>
              <a:bodyPr wrap="square">
                <a:spAutoFit/>
              </a:bodyPr>
              <a:lstStyle/>
              <a:p>
                <a:pPr algn="ctr"/>
                <a:r>
                  <a:rPr lang="es-ES_tradnl" dirty="0"/>
                  <a:t>Berry </a:t>
                </a:r>
                <a:r>
                  <a:rPr lang="es-ES_tradnl" dirty="0" err="1"/>
                  <a:t>Brosi</a:t>
                </a:r>
                <a:endParaRPr lang="es-ES_tradnl" dirty="0"/>
              </a:p>
            </p:txBody>
          </p:sp>
        </p:grpSp>
      </p:grpSp>
    </p:spTree>
    <p:extLst>
      <p:ext uri="{BB962C8B-B14F-4D97-AF65-F5344CB8AC3E}">
        <p14:creationId xmlns:p14="http://schemas.microsoft.com/office/powerpoint/2010/main" val="9580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746472"/>
            <a:ext cx="7344134" cy="5874715"/>
          </a:xfrm>
          <a:prstGeom prst="rect">
            <a:avLst/>
          </a:prstGeom>
          <a:noFill/>
          <a:ln>
            <a:noFill/>
          </a:ln>
        </p:spPr>
      </p:pic>
      <p:sp>
        <p:nvSpPr>
          <p:cNvPr id="9" name="TextBox 8"/>
          <p:cNvSpPr txBox="1"/>
          <p:nvPr/>
        </p:nvSpPr>
        <p:spPr>
          <a:xfrm>
            <a:off x="3255808" y="6343259"/>
            <a:ext cx="6224569" cy="369332"/>
          </a:xfrm>
          <a:prstGeom prst="rect">
            <a:avLst/>
          </a:prstGeom>
          <a:solidFill>
            <a:schemeClr val="bg1"/>
          </a:solidFill>
        </p:spPr>
        <p:txBody>
          <a:bodyPr wrap="square" rtlCol="0">
            <a:spAutoFit/>
          </a:bodyPr>
          <a:lstStyle/>
          <a:p>
            <a:pPr algn="ctr"/>
            <a:r>
              <a:rPr lang="en-US" dirty="0"/>
              <a:t>Plant generality (# pollinator species)</a:t>
            </a:r>
          </a:p>
        </p:txBody>
      </p:sp>
      <p:sp>
        <p:nvSpPr>
          <p:cNvPr id="10" name="TextBox 9"/>
          <p:cNvSpPr txBox="1"/>
          <p:nvPr/>
        </p:nvSpPr>
        <p:spPr>
          <a:xfrm rot="16200000">
            <a:off x="19229" y="3212040"/>
            <a:ext cx="4820921" cy="646331"/>
          </a:xfrm>
          <a:prstGeom prst="rect">
            <a:avLst/>
          </a:prstGeom>
          <a:solidFill>
            <a:schemeClr val="bg1"/>
          </a:solidFill>
        </p:spPr>
        <p:txBody>
          <a:bodyPr wrap="square" rtlCol="0">
            <a:spAutoFit/>
          </a:bodyPr>
          <a:lstStyle/>
          <a:p>
            <a:pPr algn="ctr"/>
            <a:r>
              <a:rPr lang="en-US" dirty="0"/>
              <a:t>Individual’s normalized foraging effort</a:t>
            </a:r>
          </a:p>
          <a:p>
            <a:pPr algn="ctr"/>
            <a:r>
              <a:rPr lang="en-US" dirty="0"/>
              <a:t>( log[normalized foraging effort] ) </a:t>
            </a:r>
          </a:p>
        </p:txBody>
      </p:sp>
      <p:sp>
        <p:nvSpPr>
          <p:cNvPr id="8" name="TextBox 7"/>
          <p:cNvSpPr txBox="1">
            <a:spLocks noChangeArrowheads="1"/>
          </p:cNvSpPr>
          <p:nvPr/>
        </p:nvSpPr>
        <p:spPr bwMode="auto">
          <a:xfrm>
            <a:off x="2279576" y="71414"/>
            <a:ext cx="7643834" cy="707886"/>
          </a:xfrm>
          <a:prstGeom prst="rect">
            <a:avLst/>
          </a:prstGeom>
          <a:noFill/>
          <a:ln w="9525">
            <a:noFill/>
            <a:miter lim="800000"/>
            <a:headEnd/>
            <a:tailEnd/>
          </a:ln>
        </p:spPr>
        <p:txBody>
          <a:bodyPr wrap="square">
            <a:spAutoFit/>
          </a:bodyPr>
          <a:lstStyle/>
          <a:p>
            <a:pPr algn="ctr"/>
            <a:r>
              <a:rPr lang="en-US" sz="4000" dirty="0">
                <a:latin typeface="+mj-lt"/>
              </a:rPr>
              <a:t>Testing theory with empirical data</a:t>
            </a:r>
            <a:endParaRPr lang="es-ES_tradnl" sz="4000" dirty="0">
              <a:latin typeface="+mj-lt"/>
            </a:endParaRPr>
          </a:p>
        </p:txBody>
      </p:sp>
      <p:sp>
        <p:nvSpPr>
          <p:cNvPr id="11" name="TextBox 10"/>
          <p:cNvSpPr txBox="1"/>
          <p:nvPr/>
        </p:nvSpPr>
        <p:spPr>
          <a:xfrm>
            <a:off x="2999656" y="971785"/>
            <a:ext cx="3096344" cy="1015663"/>
          </a:xfrm>
          <a:prstGeom prst="rect">
            <a:avLst/>
          </a:prstGeom>
          <a:solidFill>
            <a:schemeClr val="bg1"/>
          </a:solidFill>
        </p:spPr>
        <p:txBody>
          <a:bodyPr wrap="square" rtlCol="0">
            <a:spAutoFit/>
          </a:bodyPr>
          <a:lstStyle/>
          <a:p>
            <a:pPr algn="ctr"/>
            <a:r>
              <a:rPr lang="es-ES_tradnl" sz="2000" dirty="0"/>
              <a:t>PREDICTION:</a:t>
            </a:r>
          </a:p>
          <a:p>
            <a:pPr algn="ctr"/>
            <a:r>
              <a:rPr lang="es-ES_tradnl" sz="2000" dirty="0" err="1"/>
              <a:t>Pollinators</a:t>
            </a:r>
            <a:r>
              <a:rPr lang="es-ES_tradnl" sz="2000" dirty="0"/>
              <a:t> </a:t>
            </a:r>
            <a:r>
              <a:rPr lang="es-ES_tradnl" sz="2000" dirty="0" err="1"/>
              <a:t>prefer</a:t>
            </a:r>
            <a:r>
              <a:rPr lang="es-ES_tradnl" sz="2000" dirty="0"/>
              <a:t> </a:t>
            </a:r>
          </a:p>
          <a:p>
            <a:pPr algn="ctr"/>
            <a:r>
              <a:rPr lang="es-ES_tradnl" sz="2000" dirty="0" err="1"/>
              <a:t>specialist</a:t>
            </a:r>
            <a:r>
              <a:rPr lang="es-ES_tradnl" sz="2000" dirty="0"/>
              <a:t> </a:t>
            </a:r>
            <a:r>
              <a:rPr lang="es-ES_tradnl" sz="2000" dirty="0" err="1"/>
              <a:t>plants</a:t>
            </a:r>
            <a:endParaRPr lang="es-ES_tradnl" sz="2000" b="1" dirty="0">
              <a:solidFill>
                <a:srgbClr val="C00000"/>
              </a:solidFill>
            </a:endParaRPr>
          </a:p>
        </p:txBody>
      </p:sp>
    </p:spTree>
    <p:extLst>
      <p:ext uri="{BB962C8B-B14F-4D97-AF65-F5344CB8AC3E}">
        <p14:creationId xmlns:p14="http://schemas.microsoft.com/office/powerpoint/2010/main" val="211074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414" r="43595"/>
          <a:stretch/>
        </p:blipFill>
        <p:spPr bwMode="auto">
          <a:xfrm>
            <a:off x="1797050" y="561897"/>
            <a:ext cx="4849614" cy="618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17906" y="908720"/>
            <a:ext cx="2916311" cy="400110"/>
          </a:xfrm>
          <a:prstGeom prst="rect">
            <a:avLst/>
          </a:prstGeom>
          <a:solidFill>
            <a:schemeClr val="bg1"/>
          </a:solidFill>
        </p:spPr>
        <p:txBody>
          <a:bodyPr wrap="none" rtlCol="0">
            <a:spAutoFit/>
          </a:bodyPr>
          <a:lstStyle/>
          <a:p>
            <a:r>
              <a:rPr lang="en-US" sz="2000" dirty="0"/>
              <a:t>Without adaptive foraging</a:t>
            </a:r>
          </a:p>
        </p:txBody>
      </p:sp>
      <p:sp>
        <p:nvSpPr>
          <p:cNvPr id="4" name="TextBox 3"/>
          <p:cNvSpPr txBox="1"/>
          <p:nvPr/>
        </p:nvSpPr>
        <p:spPr>
          <a:xfrm>
            <a:off x="3935760" y="1221368"/>
            <a:ext cx="2560445" cy="400110"/>
          </a:xfrm>
          <a:prstGeom prst="rect">
            <a:avLst/>
          </a:prstGeom>
          <a:solidFill>
            <a:schemeClr val="bg1"/>
          </a:solidFill>
        </p:spPr>
        <p:txBody>
          <a:bodyPr wrap="none" rtlCol="0">
            <a:spAutoFit/>
          </a:bodyPr>
          <a:lstStyle/>
          <a:p>
            <a:r>
              <a:rPr lang="en-US" sz="2000" dirty="0"/>
              <a:t>With adaptive foraging</a:t>
            </a:r>
          </a:p>
        </p:txBody>
      </p:sp>
      <p:grpSp>
        <p:nvGrpSpPr>
          <p:cNvPr id="21" name="Group 20"/>
          <p:cNvGrpSpPr/>
          <p:nvPr/>
        </p:nvGrpSpPr>
        <p:grpSpPr>
          <a:xfrm>
            <a:off x="3209392" y="875476"/>
            <a:ext cx="3882784" cy="4547446"/>
            <a:chOff x="1685392" y="897778"/>
            <a:chExt cx="3437272" cy="4547446"/>
          </a:xfrm>
        </p:grpSpPr>
        <p:sp>
          <p:nvSpPr>
            <p:cNvPr id="19" name="Rectangle 18"/>
            <p:cNvSpPr/>
            <p:nvPr/>
          </p:nvSpPr>
          <p:spPr bwMode="auto">
            <a:xfrm>
              <a:off x="1685392" y="897778"/>
              <a:ext cx="3437272" cy="3802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0" name="Rectangle 19"/>
            <p:cNvSpPr/>
            <p:nvPr/>
          </p:nvSpPr>
          <p:spPr bwMode="auto">
            <a:xfrm rot="5400000">
              <a:off x="1064313" y="4174320"/>
              <a:ext cx="1970279" cy="5715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grpSp>
      <p:grpSp>
        <p:nvGrpSpPr>
          <p:cNvPr id="22" name="Group 21"/>
          <p:cNvGrpSpPr/>
          <p:nvPr/>
        </p:nvGrpSpPr>
        <p:grpSpPr>
          <a:xfrm>
            <a:off x="3254417" y="1278052"/>
            <a:ext cx="3437272" cy="2172156"/>
            <a:chOff x="1685392" y="1278052"/>
            <a:chExt cx="3437272" cy="2172156"/>
          </a:xfrm>
        </p:grpSpPr>
        <p:sp>
          <p:nvSpPr>
            <p:cNvPr id="18" name="Rectangle 17"/>
            <p:cNvSpPr/>
            <p:nvPr/>
          </p:nvSpPr>
          <p:spPr bwMode="auto">
            <a:xfrm>
              <a:off x="1685392" y="1278052"/>
              <a:ext cx="3437272" cy="38027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sp>
          <p:nvSpPr>
            <p:cNvPr id="23" name="Rectangle 22"/>
            <p:cNvSpPr/>
            <p:nvPr/>
          </p:nvSpPr>
          <p:spPr bwMode="auto">
            <a:xfrm rot="5400000">
              <a:off x="2231356" y="2888556"/>
              <a:ext cx="551775" cy="57152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grpSp>
      <p:sp>
        <p:nvSpPr>
          <p:cNvPr id="25" name="Rectangle 24"/>
          <p:cNvSpPr/>
          <p:nvPr/>
        </p:nvSpPr>
        <p:spPr bwMode="auto">
          <a:xfrm>
            <a:off x="3167844" y="528453"/>
            <a:ext cx="4152292" cy="3802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sz="1600">
              <a:solidFill>
                <a:schemeClr val="bg1"/>
              </a:solidFill>
              <a:latin typeface="Arial" charset="0"/>
            </a:endParaRPr>
          </a:p>
        </p:txBody>
      </p:sp>
      <p:sp>
        <p:nvSpPr>
          <p:cNvPr id="27" name="TextBox 26"/>
          <p:cNvSpPr txBox="1">
            <a:spLocks noChangeArrowheads="1"/>
          </p:cNvSpPr>
          <p:nvPr/>
        </p:nvSpPr>
        <p:spPr bwMode="auto">
          <a:xfrm>
            <a:off x="6960095" y="2354400"/>
            <a:ext cx="4336089" cy="83099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_tradnl" sz="2400" dirty="0">
                <a:solidFill>
                  <a:schemeClr val="bg1"/>
                </a:solidFill>
              </a:rPr>
              <a:t>AF </a:t>
            </a:r>
            <a:r>
              <a:rPr lang="es-ES_tradnl" sz="2400" dirty="0" err="1">
                <a:solidFill>
                  <a:schemeClr val="bg1"/>
                </a:solidFill>
              </a:rPr>
              <a:t>may</a:t>
            </a:r>
            <a:r>
              <a:rPr lang="es-ES_tradnl" sz="2400" dirty="0">
                <a:solidFill>
                  <a:schemeClr val="bg1"/>
                </a:solidFill>
              </a:rPr>
              <a:t> </a:t>
            </a:r>
            <a:r>
              <a:rPr lang="es-ES_tradnl" sz="2400" dirty="0" err="1">
                <a:solidFill>
                  <a:schemeClr val="bg1"/>
                </a:solidFill>
              </a:rPr>
              <a:t>explain</a:t>
            </a:r>
            <a:r>
              <a:rPr lang="es-ES_tradnl" sz="2400" dirty="0">
                <a:solidFill>
                  <a:schemeClr val="bg1"/>
                </a:solidFill>
              </a:rPr>
              <a:t> </a:t>
            </a:r>
            <a:r>
              <a:rPr lang="es-ES_tradnl" sz="2400" dirty="0" err="1">
                <a:solidFill>
                  <a:schemeClr val="bg1"/>
                </a:solidFill>
              </a:rPr>
              <a:t>why</a:t>
            </a:r>
            <a:r>
              <a:rPr lang="es-ES_tradnl" sz="2400" dirty="0">
                <a:solidFill>
                  <a:schemeClr val="bg1"/>
                </a:solidFill>
              </a:rPr>
              <a:t> </a:t>
            </a:r>
            <a:r>
              <a:rPr lang="es-ES_tradnl" sz="2400" dirty="0" err="1">
                <a:solidFill>
                  <a:schemeClr val="bg1"/>
                </a:solidFill>
              </a:rPr>
              <a:t>nested</a:t>
            </a:r>
            <a:r>
              <a:rPr lang="es-ES_tradnl" sz="2400" dirty="0">
                <a:solidFill>
                  <a:schemeClr val="bg1"/>
                </a:solidFill>
              </a:rPr>
              <a:t> </a:t>
            </a:r>
            <a:r>
              <a:rPr lang="es-ES_tradnl" sz="2400" dirty="0" err="1">
                <a:solidFill>
                  <a:schemeClr val="bg1"/>
                </a:solidFill>
              </a:rPr>
              <a:t>networks</a:t>
            </a:r>
            <a:r>
              <a:rPr lang="es-ES_tradnl" sz="2400" dirty="0">
                <a:solidFill>
                  <a:schemeClr val="bg1"/>
                </a:solidFill>
              </a:rPr>
              <a:t> in </a:t>
            </a:r>
            <a:r>
              <a:rPr lang="es-ES_tradnl" sz="2400" dirty="0" err="1">
                <a:solidFill>
                  <a:schemeClr val="bg1"/>
                </a:solidFill>
              </a:rPr>
              <a:t>nature</a:t>
            </a:r>
            <a:r>
              <a:rPr lang="es-ES_tradnl" sz="2400" dirty="0">
                <a:solidFill>
                  <a:schemeClr val="bg1"/>
                </a:solidFill>
              </a:rPr>
              <a:t> can </a:t>
            </a:r>
            <a:r>
              <a:rPr lang="es-ES_tradnl" sz="2400" dirty="0" err="1">
                <a:solidFill>
                  <a:schemeClr val="bg1"/>
                </a:solidFill>
              </a:rPr>
              <a:t>persist</a:t>
            </a:r>
            <a:endParaRPr lang="es-ES_tradnl" sz="2400" dirty="0">
              <a:solidFill>
                <a:schemeClr val="bg1"/>
              </a:solidFill>
            </a:endParaRPr>
          </a:p>
        </p:txBody>
      </p:sp>
      <p:sp>
        <p:nvSpPr>
          <p:cNvPr id="24" name="TextBox 23"/>
          <p:cNvSpPr txBox="1">
            <a:spLocks noChangeArrowheads="1"/>
          </p:cNvSpPr>
          <p:nvPr/>
        </p:nvSpPr>
        <p:spPr bwMode="auto">
          <a:xfrm>
            <a:off x="6528048" y="6372036"/>
            <a:ext cx="4032448" cy="338554"/>
          </a:xfrm>
          <a:prstGeom prst="rect">
            <a:avLst/>
          </a:prstGeom>
          <a:noFill/>
          <a:ln w="9525">
            <a:noFill/>
            <a:miter lim="800000"/>
            <a:headEnd/>
            <a:tailEnd/>
          </a:ln>
        </p:spPr>
        <p:txBody>
          <a:bodyPr wrap="square">
            <a:spAutoFit/>
          </a:bodyPr>
          <a:lstStyle/>
          <a:p>
            <a:pPr algn="r"/>
            <a:r>
              <a:rPr lang="es-ES_tradnl" sz="1600" dirty="0"/>
              <a:t>Valdovinos et al. (2016), </a:t>
            </a:r>
            <a:r>
              <a:rPr lang="es-ES_tradnl" sz="1600" dirty="0" err="1"/>
              <a:t>Ecology</a:t>
            </a:r>
            <a:r>
              <a:rPr lang="es-ES_tradnl" sz="1600" dirty="0"/>
              <a:t> </a:t>
            </a:r>
            <a:r>
              <a:rPr lang="es-ES_tradnl" sz="1600" dirty="0" err="1"/>
              <a:t>Letters</a:t>
            </a:r>
            <a:endParaRPr lang="es-ES_tradnl" sz="1600" dirty="0"/>
          </a:p>
        </p:txBody>
      </p:sp>
      <p:sp>
        <p:nvSpPr>
          <p:cNvPr id="30" name="TextBox 29"/>
          <p:cNvSpPr txBox="1">
            <a:spLocks noChangeArrowheads="1"/>
          </p:cNvSpPr>
          <p:nvPr/>
        </p:nvSpPr>
        <p:spPr bwMode="auto">
          <a:xfrm>
            <a:off x="202580" y="0"/>
            <a:ext cx="11786839" cy="523220"/>
          </a:xfrm>
          <a:prstGeom prst="rect">
            <a:avLst/>
          </a:prstGeom>
          <a:noFill/>
          <a:ln w="9525">
            <a:noFill/>
            <a:miter lim="800000"/>
            <a:headEnd/>
            <a:tailEnd/>
          </a:ln>
        </p:spPr>
        <p:txBody>
          <a:bodyPr wrap="square">
            <a:spAutoFit/>
          </a:bodyPr>
          <a:lstStyle/>
          <a:p>
            <a:pPr algn="ctr"/>
            <a:r>
              <a:rPr lang="en-US" sz="2800" dirty="0"/>
              <a:t>Adaptive foraging (AF) reverses the effect of nestedness on species persistence</a:t>
            </a:r>
            <a:endParaRPr lang="es-ES_tradnl" sz="2800" dirty="0"/>
          </a:p>
        </p:txBody>
      </p:sp>
      <p:cxnSp>
        <p:nvCxnSpPr>
          <p:cNvPr id="5" name="Straight Connector 4"/>
          <p:cNvCxnSpPr/>
          <p:nvPr/>
        </p:nvCxnSpPr>
        <p:spPr bwMode="auto">
          <a:xfrm>
            <a:off x="5048404" y="3450208"/>
            <a:ext cx="195586" cy="0"/>
          </a:xfrm>
          <a:prstGeom prst="line">
            <a:avLst/>
          </a:prstGeom>
          <a:solidFill>
            <a:srgbClr val="00B8FF"/>
          </a:solidFill>
          <a:ln w="76200" cap="flat" cmpd="sng" algn="ctr">
            <a:solidFill>
              <a:schemeClr val="tx1"/>
            </a:solidFill>
            <a:prstDash val="solid"/>
            <a:round/>
            <a:headEnd type="none" w="med" len="med"/>
            <a:tailEnd type="none" w="med" len="med"/>
          </a:ln>
          <a:effectLst/>
        </p:spPr>
      </p:cxnSp>
      <p:sp>
        <p:nvSpPr>
          <p:cNvPr id="29" name="Rectangle 28"/>
          <p:cNvSpPr/>
          <p:nvPr/>
        </p:nvSpPr>
        <p:spPr bwMode="auto">
          <a:xfrm>
            <a:off x="4076268" y="2217058"/>
            <a:ext cx="2638896" cy="455204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57200" eaLnBrk="0" fontAlgn="base" hangingPunct="0">
              <a:spcBef>
                <a:spcPct val="0"/>
              </a:spcBef>
              <a:spcAft>
                <a:spcPct val="0"/>
              </a:spcAft>
              <a:buClr>
                <a:srgbClr val="000000"/>
              </a:buClr>
              <a:buSzPct val="100000"/>
            </a:pPr>
            <a:endParaRPr lang="en-US">
              <a:solidFill>
                <a:schemeClr val="bg1"/>
              </a:solidFill>
              <a:latin typeface="Arial" charset="0"/>
            </a:endParaRPr>
          </a:p>
        </p:txBody>
      </p:sp>
      <p:sp>
        <p:nvSpPr>
          <p:cNvPr id="28" name="TextBox 27"/>
          <p:cNvSpPr txBox="1">
            <a:spLocks noChangeArrowheads="1"/>
          </p:cNvSpPr>
          <p:nvPr/>
        </p:nvSpPr>
        <p:spPr bwMode="auto">
          <a:xfrm>
            <a:off x="3231931" y="1311467"/>
            <a:ext cx="5276449" cy="83099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s-ES_tradnl" sz="2400" dirty="0" err="1">
                <a:solidFill>
                  <a:schemeClr val="bg1"/>
                </a:solidFill>
              </a:rPr>
              <a:t>Resolution</a:t>
            </a:r>
            <a:r>
              <a:rPr lang="es-ES_tradnl" sz="2400" dirty="0">
                <a:solidFill>
                  <a:schemeClr val="bg1"/>
                </a:solidFill>
              </a:rPr>
              <a:t> of </a:t>
            </a:r>
            <a:r>
              <a:rPr lang="es-ES_tradnl" sz="2400" dirty="0" err="1">
                <a:solidFill>
                  <a:schemeClr val="bg1"/>
                </a:solidFill>
              </a:rPr>
              <a:t>the</a:t>
            </a:r>
            <a:r>
              <a:rPr lang="es-ES_tradnl" sz="2400" dirty="0">
                <a:solidFill>
                  <a:schemeClr val="bg1"/>
                </a:solidFill>
              </a:rPr>
              <a:t> debate:</a:t>
            </a:r>
          </a:p>
          <a:p>
            <a:pPr algn="ctr"/>
            <a:r>
              <a:rPr lang="es-ES_tradnl" sz="2400" dirty="0">
                <a:solidFill>
                  <a:schemeClr val="bg1"/>
                </a:solidFill>
              </a:rPr>
              <a:t>Nestedness </a:t>
            </a:r>
            <a:r>
              <a:rPr lang="es-ES_tradnl" sz="2400" dirty="0" err="1">
                <a:solidFill>
                  <a:schemeClr val="bg1"/>
                </a:solidFill>
              </a:rPr>
              <a:t>destabilizes</a:t>
            </a:r>
            <a:r>
              <a:rPr lang="es-ES_tradnl" sz="2400" dirty="0">
                <a:solidFill>
                  <a:schemeClr val="bg1"/>
                </a:solidFill>
              </a:rPr>
              <a:t> AND </a:t>
            </a:r>
            <a:r>
              <a:rPr lang="es-ES_tradnl" sz="2400" dirty="0" err="1">
                <a:solidFill>
                  <a:schemeClr val="bg1"/>
                </a:solidFill>
              </a:rPr>
              <a:t>stabilizes</a:t>
            </a:r>
            <a:endParaRPr lang="es-ES_tradnl" sz="2400" dirty="0">
              <a:solidFill>
                <a:schemeClr val="bg1"/>
              </a:solidFill>
            </a:endParaRPr>
          </a:p>
        </p:txBody>
      </p:sp>
      <p:sp>
        <p:nvSpPr>
          <p:cNvPr id="26" name="Rectangle 25"/>
          <p:cNvSpPr/>
          <p:nvPr/>
        </p:nvSpPr>
        <p:spPr>
          <a:xfrm rot="16200000">
            <a:off x="-426743" y="2661590"/>
            <a:ext cx="4544841" cy="1384995"/>
          </a:xfrm>
          <a:prstGeom prst="rect">
            <a:avLst/>
          </a:prstGeom>
          <a:solidFill>
            <a:schemeClr val="bg1"/>
          </a:solidFill>
          <a:effectLst/>
        </p:spPr>
        <p:style>
          <a:lnRef idx="3">
            <a:schemeClr val="lt1"/>
          </a:lnRef>
          <a:fillRef idx="1">
            <a:schemeClr val="accent3"/>
          </a:fillRef>
          <a:effectRef idx="1">
            <a:schemeClr val="accent3"/>
          </a:effectRef>
          <a:fontRef idx="minor">
            <a:schemeClr val="lt1"/>
          </a:fontRef>
        </p:style>
        <p:txBody>
          <a:bodyPr wrap="square">
            <a:spAutoFit/>
          </a:bodyPr>
          <a:lstStyle/>
          <a:p>
            <a:pPr algn="ctr"/>
            <a:r>
              <a:rPr lang="en-US" sz="2800" dirty="0">
                <a:solidFill>
                  <a:srgbClr val="000000"/>
                </a:solidFill>
                <a:latin typeface="Arial" panose="020B0604020202020204" pitchFamily="34" charset="0"/>
                <a:ea typeface="ＭＳ Ｐゴシック" charset="-128"/>
                <a:cs typeface="Arial" panose="020B0604020202020204" pitchFamily="34" charset="0"/>
              </a:rPr>
              <a:t>Effect of </a:t>
            </a:r>
            <a:r>
              <a:rPr lang="en-US" sz="2800" b="1" dirty="0" err="1">
                <a:solidFill>
                  <a:srgbClr val="000000"/>
                </a:solidFill>
                <a:latin typeface="Arial" panose="020B0604020202020204" pitchFamily="34" charset="0"/>
                <a:ea typeface="ＭＳ Ｐゴシック" charset="-128"/>
                <a:cs typeface="Arial" panose="020B0604020202020204" pitchFamily="34" charset="0"/>
              </a:rPr>
              <a:t>nestedness</a:t>
            </a:r>
            <a:r>
              <a:rPr lang="en-US" sz="2800" dirty="0">
                <a:solidFill>
                  <a:srgbClr val="000000"/>
                </a:solidFill>
                <a:latin typeface="Arial" panose="020B0604020202020204" pitchFamily="34" charset="0"/>
                <a:ea typeface="ＭＳ Ｐゴシック" charset="-128"/>
                <a:cs typeface="Arial" panose="020B0604020202020204" pitchFamily="34" charset="0"/>
              </a:rPr>
              <a:t> on average persistence</a:t>
            </a:r>
          </a:p>
          <a:p>
            <a:pPr algn="ctr"/>
            <a:r>
              <a:rPr lang="en-US" sz="2800" dirty="0">
                <a:solidFill>
                  <a:srgbClr val="000000"/>
                </a:solidFill>
                <a:latin typeface="Arial" panose="020B0604020202020204" pitchFamily="34" charset="0"/>
                <a:ea typeface="ＭＳ Ｐゴシック" charset="-128"/>
                <a:cs typeface="Arial" panose="020B0604020202020204" pitchFamily="34" charset="0"/>
              </a:rPr>
              <a:t>(proportion of species)</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266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2"/>
                                        </p:tgtEl>
                                      </p:cBhvr>
                                    </p:animEffect>
                                    <p:set>
                                      <p:cBhvr>
                                        <p:cTn id="12" dur="1" fill="hold">
                                          <p:stCondLst>
                                            <p:cond delay="499"/>
                                          </p:stCondLst>
                                        </p:cTn>
                                        <p:tgtEl>
                                          <p:spTgt spid="2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Image result for networks an intro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765" y="1058695"/>
            <a:ext cx="3600450" cy="475297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121313" y="2156246"/>
            <a:ext cx="6320589" cy="2062103"/>
          </a:xfrm>
          <a:prstGeom prst="rect">
            <a:avLst/>
          </a:prstGeom>
        </p:spPr>
        <p:txBody>
          <a:bodyPr wrap="square">
            <a:spAutoFit/>
          </a:bodyPr>
          <a:lstStyle/>
          <a:p>
            <a:r>
              <a:rPr lang="en-US" sz="3200" dirty="0"/>
              <a:t>Main assumption of this field:</a:t>
            </a:r>
          </a:p>
          <a:p>
            <a:r>
              <a:rPr lang="en-US" sz="3200" i="1" dirty="0"/>
              <a:t>“the particular pattern of interactions can have a big effect on the behavior of the system.”</a:t>
            </a:r>
          </a:p>
        </p:txBody>
      </p:sp>
      <p:sp>
        <p:nvSpPr>
          <p:cNvPr id="7" name="TextBox 6">
            <a:extLst>
              <a:ext uri="{FF2B5EF4-FFF2-40B4-BE49-F238E27FC236}">
                <a16:creationId xmlns:a16="http://schemas.microsoft.com/office/drawing/2014/main" id="{BABF3FA1-4E22-48C4-BAF3-B59D0DF24DAB}"/>
              </a:ext>
            </a:extLst>
          </p:cNvPr>
          <p:cNvSpPr txBox="1"/>
          <p:nvPr/>
        </p:nvSpPr>
        <p:spPr>
          <a:xfrm>
            <a:off x="9897980" y="6312206"/>
            <a:ext cx="2000997" cy="461665"/>
          </a:xfrm>
          <a:prstGeom prst="rect">
            <a:avLst/>
          </a:prstGeom>
          <a:noFill/>
        </p:spPr>
        <p:txBody>
          <a:bodyPr wrap="none" rtlCol="0">
            <a:spAutoFit/>
          </a:bodyPr>
          <a:lstStyle/>
          <a:p>
            <a:r>
              <a:rPr lang="en-US" sz="2400" dirty="0"/>
              <a:t>Newman 2010</a:t>
            </a:r>
          </a:p>
        </p:txBody>
      </p:sp>
      <p:sp>
        <p:nvSpPr>
          <p:cNvPr id="5" name="Title 1">
            <a:extLst>
              <a:ext uri="{FF2B5EF4-FFF2-40B4-BE49-F238E27FC236}">
                <a16:creationId xmlns:a16="http://schemas.microsoft.com/office/drawing/2014/main" id="{DA1DD2EC-EE91-4EC8-8111-2A60C9D3E22A}"/>
              </a:ext>
            </a:extLst>
          </p:cNvPr>
          <p:cNvSpPr txBox="1">
            <a:spLocks/>
          </p:cNvSpPr>
          <p:nvPr/>
        </p:nvSpPr>
        <p:spPr>
          <a:xfrm>
            <a:off x="838200" y="20967"/>
            <a:ext cx="10515600" cy="79294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Physics &amp; Complexity Sciences: Complex Networks</a:t>
            </a:r>
          </a:p>
        </p:txBody>
      </p:sp>
    </p:spTree>
    <p:extLst>
      <p:ext uri="{BB962C8B-B14F-4D97-AF65-F5344CB8AC3E}">
        <p14:creationId xmlns:p14="http://schemas.microsoft.com/office/powerpoint/2010/main" val="22744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40586" y="1245995"/>
            <a:ext cx="9240490" cy="5422407"/>
          </a:xfrm>
          <a:prstGeom prst="rect">
            <a:avLst/>
          </a:prstGeom>
        </p:spPr>
      </p:pic>
      <p:sp>
        <p:nvSpPr>
          <p:cNvPr id="4" name="Title 1">
            <a:extLst>
              <a:ext uri="{FF2B5EF4-FFF2-40B4-BE49-F238E27FC236}">
                <a16:creationId xmlns:a16="http://schemas.microsoft.com/office/drawing/2014/main" id="{33070D8D-CE08-4656-93C5-E0C4E89BA531}"/>
              </a:ext>
            </a:extLst>
          </p:cNvPr>
          <p:cNvSpPr txBox="1">
            <a:spLocks/>
          </p:cNvSpPr>
          <p:nvPr/>
        </p:nvSpPr>
        <p:spPr>
          <a:xfrm>
            <a:off x="838200" y="20967"/>
            <a:ext cx="10515600" cy="792948"/>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dirty="0"/>
              <a:t>Physics &amp; Complexity Sciences: Complex Networks</a:t>
            </a:r>
          </a:p>
        </p:txBody>
      </p:sp>
    </p:spTree>
    <p:extLst>
      <p:ext uri="{BB962C8B-B14F-4D97-AF65-F5344CB8AC3E}">
        <p14:creationId xmlns:p14="http://schemas.microsoft.com/office/powerpoint/2010/main" val="538001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481395" y="558184"/>
            <a:ext cx="5229210" cy="923330"/>
          </a:xfrm>
          <a:prstGeom prst="rect">
            <a:avLst/>
          </a:prstGeom>
          <a:noFill/>
        </p:spPr>
        <p:txBody>
          <a:bodyPr wrap="square" rtlCol="0">
            <a:spAutoFit/>
          </a:bodyPr>
          <a:lstStyle/>
          <a:p>
            <a:pPr algn="ctr"/>
            <a:r>
              <a:rPr lang="en-US" sz="5400" dirty="0">
                <a:latin typeface="+mj-lt"/>
              </a:rPr>
              <a:t>Terminology</a:t>
            </a:r>
          </a:p>
        </p:txBody>
      </p:sp>
      <p:sp>
        <p:nvSpPr>
          <p:cNvPr id="4" name="TextBox 3">
            <a:extLst>
              <a:ext uri="{FF2B5EF4-FFF2-40B4-BE49-F238E27FC236}">
                <a16:creationId xmlns:a16="http://schemas.microsoft.com/office/drawing/2014/main" id="{9061D642-CBBD-418E-8570-33CFD15B13E8}"/>
              </a:ext>
            </a:extLst>
          </p:cNvPr>
          <p:cNvSpPr txBox="1"/>
          <p:nvPr/>
        </p:nvSpPr>
        <p:spPr>
          <a:xfrm>
            <a:off x="3048000" y="2678276"/>
            <a:ext cx="6096000" cy="2062103"/>
          </a:xfrm>
          <a:prstGeom prst="rect">
            <a:avLst/>
          </a:prstGeom>
          <a:noFill/>
        </p:spPr>
        <p:txBody>
          <a:bodyPr wrap="square">
            <a:spAutoFit/>
          </a:bodyPr>
          <a:lstStyle/>
          <a:p>
            <a:pPr marL="457200" indent="-457200">
              <a:buFont typeface="Arial" panose="020B0604020202020204" pitchFamily="34" charset="0"/>
              <a:buChar char="•"/>
            </a:pPr>
            <a:r>
              <a:rPr lang="en-US" sz="3200" b="0" i="0" dirty="0">
                <a:effectLst/>
              </a:rPr>
              <a:t>nodes and edges (links)</a:t>
            </a:r>
          </a:p>
          <a:p>
            <a:pPr marL="457200" indent="-457200">
              <a:buFont typeface="Arial" panose="020B0604020202020204" pitchFamily="34" charset="0"/>
              <a:buChar char="•"/>
            </a:pPr>
            <a:r>
              <a:rPr lang="en-US" sz="3200" dirty="0"/>
              <a:t>directed vs undirected networks</a:t>
            </a:r>
          </a:p>
          <a:p>
            <a:pPr marL="457200" indent="-457200">
              <a:buFont typeface="Arial" panose="020B0604020202020204" pitchFamily="34" charset="0"/>
              <a:buChar char="•"/>
            </a:pPr>
            <a:r>
              <a:rPr lang="en-US" sz="3200" dirty="0"/>
              <a:t>unipartite vs bipartite networks</a:t>
            </a:r>
          </a:p>
          <a:p>
            <a:pPr marL="457200" indent="-457200">
              <a:buFont typeface="Arial" panose="020B0604020202020204" pitchFamily="34" charset="0"/>
              <a:buChar char="•"/>
            </a:pPr>
            <a:r>
              <a:rPr lang="en-US" sz="3200" dirty="0"/>
              <a:t>binary vs weighted networks</a:t>
            </a:r>
          </a:p>
        </p:txBody>
      </p:sp>
    </p:spTree>
    <p:extLst>
      <p:ext uri="{BB962C8B-B14F-4D97-AF65-F5344CB8AC3E}">
        <p14:creationId xmlns:p14="http://schemas.microsoft.com/office/powerpoint/2010/main" val="3961175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41420</TotalTime>
  <Words>1829</Words>
  <Application>Microsoft Office PowerPoint</Application>
  <PresentationFormat>Widescreen</PresentationFormat>
  <Paragraphs>374</Paragraphs>
  <Slides>62</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roboto</vt:lpstr>
      <vt:lpstr>Times New Roman</vt:lpstr>
      <vt:lpstr>Office Theme</vt:lpstr>
      <vt:lpstr>PowerPoint Presentation</vt:lpstr>
      <vt:lpstr>Why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Watch Ted Ed Video for a summary of a third of this class</vt:lpstr>
      <vt:lpstr>PowerPoint Presentation</vt:lpstr>
      <vt:lpstr>PowerPoint Presentation</vt:lpstr>
      <vt:lpstr>Connectance</vt:lpstr>
      <vt:lpstr>PowerPoint Presentation</vt:lpstr>
      <vt:lpstr>PowerPoint Presentation</vt:lpstr>
      <vt:lpstr>PowerPoint Presentation</vt:lpstr>
      <vt:lpstr>PowerPoint Presentation</vt:lpstr>
      <vt:lpstr>PowerPoint Presentation</vt:lpstr>
      <vt:lpstr>Degree distribution</vt:lpstr>
      <vt:lpstr>PowerPoint Presentation</vt:lpstr>
      <vt:lpstr>PowerPoint Presentation</vt:lpstr>
      <vt:lpstr>PowerPoint Presentation</vt:lpstr>
      <vt:lpstr>PowerPoint Presentation</vt:lpstr>
      <vt:lpstr>PowerPoint Presentation</vt:lpstr>
      <vt:lpstr>Nestedness</vt:lpstr>
      <vt:lpstr>Nestedness</vt:lpstr>
      <vt:lpstr>Modularity</vt:lpstr>
      <vt:lpstr>Modularity</vt:lpstr>
      <vt:lpstr>What are the factors producing these structural properties?</vt:lpstr>
      <vt:lpstr>PowerPoint Presentation</vt:lpstr>
      <vt:lpstr>PowerPoint Presentation</vt:lpstr>
      <vt:lpstr>PowerPoint Presentation</vt:lpstr>
      <vt:lpstr>PowerPoint Presentation</vt:lpstr>
      <vt:lpstr>PowerPoint Presentation</vt:lpstr>
      <vt:lpstr>But structural properties can be a sampling artefact!!!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Terminology</dc:title>
  <dc:creator>Deborah</dc:creator>
  <cp:lastModifiedBy>Fernanda S Valdovinos</cp:lastModifiedBy>
  <cp:revision>592</cp:revision>
  <cp:lastPrinted>2019-11-03T19:57:51Z</cp:lastPrinted>
  <dcterms:created xsi:type="dcterms:W3CDTF">2015-10-13T10:46:33Z</dcterms:created>
  <dcterms:modified xsi:type="dcterms:W3CDTF">2024-09-05T23:40:34Z</dcterms:modified>
</cp:coreProperties>
</file>